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910" r:id="rId1"/>
  </p:sldMasterIdLst>
  <p:notesMasterIdLst>
    <p:notesMasterId r:id="rId9"/>
  </p:notesMasterIdLst>
  <p:sldIdLst>
    <p:sldId id="271" r:id="rId2"/>
    <p:sldId id="258" r:id="rId3"/>
    <p:sldId id="259" r:id="rId4"/>
    <p:sldId id="260" r:id="rId5"/>
    <p:sldId id="261" r:id="rId6"/>
    <p:sldId id="272" r:id="rId7"/>
    <p:sldId id="274" r:id="rId8"/>
  </p:sldIdLst>
  <p:sldSz cx="9144000" cy="6858000" type="screen4x3"/>
  <p:notesSz cx="7102475" cy="9037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86CB345-F2F0-878A-B438-DD2878C8639C}" name="Ka Ling Cheok" initials="KLC" userId="S::kaling@mmail.com.my::d69155fb-424c-4cd9-9476-f912d782189d"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autoAdjust="0"/>
    <p:restoredTop sz="94660" autoAdjust="0"/>
  </p:normalViewPr>
  <p:slideViewPr>
    <p:cSldViewPr snapToGrid="0">
      <p:cViewPr varScale="1">
        <p:scale>
          <a:sx n="87" d="100"/>
          <a:sy n="87" d="100"/>
        </p:scale>
        <p:origin x="680" y="64"/>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55" d="100"/>
          <a:sy n="55" d="100"/>
        </p:scale>
        <p:origin x="3307" y="5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microsoft.com/office/2018/10/relationships/authors" Targe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77518" cy="453253"/>
          </a:xfrm>
          <a:prstGeom prst="rect">
            <a:avLst/>
          </a:prstGeom>
        </p:spPr>
        <p:txBody>
          <a:bodyPr vert="horz" lIns="91440" tIns="45720" rIns="91440" bIns="45720" rtlCol="0"/>
          <a:lstStyle>
            <a:lvl1pPr algn="l">
              <a:defRPr sz="1200"/>
            </a:lvl1pPr>
          </a:lstStyle>
          <a:p>
            <a:endParaRPr lang="en-MY"/>
          </a:p>
        </p:txBody>
      </p:sp>
      <p:sp>
        <p:nvSpPr>
          <p:cNvPr id="3" name="Date Placeholder 2"/>
          <p:cNvSpPr>
            <a:spLocks noGrp="1"/>
          </p:cNvSpPr>
          <p:nvPr>
            <p:ph type="dt" idx="1"/>
          </p:nvPr>
        </p:nvSpPr>
        <p:spPr>
          <a:xfrm>
            <a:off x="4023302" y="1"/>
            <a:ext cx="3077518" cy="453253"/>
          </a:xfrm>
          <a:prstGeom prst="rect">
            <a:avLst/>
          </a:prstGeom>
        </p:spPr>
        <p:txBody>
          <a:bodyPr vert="horz" lIns="91440" tIns="45720" rIns="91440" bIns="45720" rtlCol="0"/>
          <a:lstStyle>
            <a:lvl1pPr algn="r">
              <a:defRPr sz="1200"/>
            </a:lvl1pPr>
          </a:lstStyle>
          <a:p>
            <a:fld id="{AA964440-A82E-4C43-A754-00F447477D16}" type="datetimeFigureOut">
              <a:rPr lang="en-MY" smtClean="0"/>
              <a:t>27/10/2023</a:t>
            </a:fld>
            <a:endParaRPr lang="en-MY"/>
          </a:p>
        </p:txBody>
      </p:sp>
      <p:sp>
        <p:nvSpPr>
          <p:cNvPr id="4" name="Slide Image Placeholder 3"/>
          <p:cNvSpPr>
            <a:spLocks noGrp="1" noRot="1" noChangeAspect="1"/>
          </p:cNvSpPr>
          <p:nvPr>
            <p:ph type="sldImg" idx="2"/>
          </p:nvPr>
        </p:nvSpPr>
        <p:spPr>
          <a:xfrm>
            <a:off x="1517650" y="1130300"/>
            <a:ext cx="4067175" cy="3049588"/>
          </a:xfrm>
          <a:prstGeom prst="rect">
            <a:avLst/>
          </a:prstGeom>
          <a:noFill/>
          <a:ln w="12700">
            <a:solidFill>
              <a:prstClr val="black"/>
            </a:solidFill>
          </a:ln>
        </p:spPr>
        <p:txBody>
          <a:bodyPr vert="horz" lIns="91440" tIns="45720" rIns="91440" bIns="45720" rtlCol="0" anchor="ctr"/>
          <a:lstStyle/>
          <a:p>
            <a:endParaRPr lang="en-MY"/>
          </a:p>
        </p:txBody>
      </p:sp>
      <p:sp>
        <p:nvSpPr>
          <p:cNvPr id="5" name="Notes Placeholder 4"/>
          <p:cNvSpPr>
            <a:spLocks noGrp="1"/>
          </p:cNvSpPr>
          <p:nvPr>
            <p:ph type="body" sz="quarter" idx="3"/>
          </p:nvPr>
        </p:nvSpPr>
        <p:spPr>
          <a:xfrm>
            <a:off x="710580" y="4349211"/>
            <a:ext cx="5681317" cy="355818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6" name="Footer Placeholder 5"/>
          <p:cNvSpPr>
            <a:spLocks noGrp="1"/>
          </p:cNvSpPr>
          <p:nvPr>
            <p:ph type="ftr" sz="quarter" idx="4"/>
          </p:nvPr>
        </p:nvSpPr>
        <p:spPr>
          <a:xfrm>
            <a:off x="1" y="8584385"/>
            <a:ext cx="3077518" cy="453253"/>
          </a:xfrm>
          <a:prstGeom prst="rect">
            <a:avLst/>
          </a:prstGeom>
        </p:spPr>
        <p:txBody>
          <a:bodyPr vert="horz" lIns="91440" tIns="45720" rIns="91440" bIns="45720" rtlCol="0" anchor="b"/>
          <a:lstStyle>
            <a:lvl1pPr algn="l">
              <a:defRPr sz="1200"/>
            </a:lvl1pPr>
          </a:lstStyle>
          <a:p>
            <a:endParaRPr lang="en-MY"/>
          </a:p>
        </p:txBody>
      </p:sp>
      <p:sp>
        <p:nvSpPr>
          <p:cNvPr id="7" name="Slide Number Placeholder 6"/>
          <p:cNvSpPr>
            <a:spLocks noGrp="1"/>
          </p:cNvSpPr>
          <p:nvPr>
            <p:ph type="sldNum" sz="quarter" idx="5"/>
          </p:nvPr>
        </p:nvSpPr>
        <p:spPr>
          <a:xfrm>
            <a:off x="4023302" y="8584385"/>
            <a:ext cx="3077518" cy="453253"/>
          </a:xfrm>
          <a:prstGeom prst="rect">
            <a:avLst/>
          </a:prstGeom>
        </p:spPr>
        <p:txBody>
          <a:bodyPr vert="horz" lIns="91440" tIns="45720" rIns="91440" bIns="45720" rtlCol="0" anchor="b"/>
          <a:lstStyle>
            <a:lvl1pPr algn="r">
              <a:defRPr sz="1200"/>
            </a:lvl1pPr>
          </a:lstStyle>
          <a:p>
            <a:fld id="{8E394626-7B56-460B-B50C-31254CAD9AC1}" type="slidenum">
              <a:rPr lang="en-MY" smtClean="0"/>
              <a:t>‹#›</a:t>
            </a:fld>
            <a:endParaRPr lang="en-MY"/>
          </a:p>
        </p:txBody>
      </p:sp>
    </p:spTree>
    <p:extLst>
      <p:ext uri="{BB962C8B-B14F-4D97-AF65-F5344CB8AC3E}">
        <p14:creationId xmlns:p14="http://schemas.microsoft.com/office/powerpoint/2010/main" val="30638643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MY"/>
          </a:p>
        </p:txBody>
      </p:sp>
      <p:sp>
        <p:nvSpPr>
          <p:cNvPr id="4" name="Slide Number Placeholder 3"/>
          <p:cNvSpPr>
            <a:spLocks noGrp="1"/>
          </p:cNvSpPr>
          <p:nvPr>
            <p:ph type="sldNum" sz="quarter" idx="5"/>
          </p:nvPr>
        </p:nvSpPr>
        <p:spPr/>
        <p:txBody>
          <a:bodyPr/>
          <a:lstStyle/>
          <a:p>
            <a:fld id="{8E394626-7B56-460B-B50C-31254CAD9AC1}" type="slidenum">
              <a:rPr lang="en-MY" smtClean="0"/>
              <a:t>2</a:t>
            </a:fld>
            <a:endParaRPr lang="en-MY"/>
          </a:p>
        </p:txBody>
      </p:sp>
    </p:spTree>
    <p:extLst>
      <p:ext uri="{BB962C8B-B14F-4D97-AF65-F5344CB8AC3E}">
        <p14:creationId xmlns:p14="http://schemas.microsoft.com/office/powerpoint/2010/main" val="7946984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1"/>
            <a:ext cx="9144000" cy="4572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42900" y="4960137"/>
            <a:ext cx="5829300" cy="1463040"/>
          </a:xfrm>
        </p:spPr>
        <p:txBody>
          <a:bodyPr anchor="ctr">
            <a:normAutofit/>
          </a:bodyPr>
          <a:lstStyle>
            <a:lvl1pPr algn="r">
              <a:defRPr sz="4400" spc="200" baseline="0"/>
            </a:lvl1pPr>
          </a:lstStyle>
          <a:p>
            <a:r>
              <a:rPr lang="en-US"/>
              <a:t>Click to edit Master title style</a:t>
            </a:r>
          </a:p>
        </p:txBody>
      </p:sp>
      <p:sp>
        <p:nvSpPr>
          <p:cNvPr id="3" name="Subtitle 2"/>
          <p:cNvSpPr>
            <a:spLocks noGrp="1"/>
          </p:cNvSpPr>
          <p:nvPr>
            <p:ph type="subTitle" idx="1"/>
          </p:nvPr>
        </p:nvSpPr>
        <p:spPr>
          <a:xfrm>
            <a:off x="6457950" y="4960137"/>
            <a:ext cx="2400300" cy="1463040"/>
          </a:xfrm>
        </p:spPr>
        <p:txBody>
          <a:bodyPr lIns="91440" rIns="91440" anchor="ctr">
            <a:normAutofit/>
          </a:bodyPr>
          <a:lstStyle>
            <a:lvl1pPr marL="0" indent="0" algn="l">
              <a:lnSpc>
                <a:spcPct val="100000"/>
              </a:lnSpc>
              <a:spcBef>
                <a:spcPts val="0"/>
              </a:spcBef>
              <a:buNone/>
              <a:defRPr sz="1600">
                <a:solidFill>
                  <a:schemeClr val="tx1">
                    <a:lumMod val="90000"/>
                    <a:lumOff val="10000"/>
                  </a:schemeClr>
                </a:solidFill>
              </a:defRPr>
            </a:lvl1pPr>
            <a:lvl2pPr marL="457189" indent="0" algn="ctr">
              <a:buNone/>
              <a:defRPr sz="1600"/>
            </a:lvl2pPr>
            <a:lvl3pPr marL="914377" indent="0" algn="ctr">
              <a:buNone/>
              <a:defRPr sz="16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lvl1pPr algn="l">
              <a:defRPr/>
            </a:lvl1pPr>
          </a:lstStyle>
          <a:p>
            <a:fld id="{5586B75A-687E-405C-8A0B-8D00578BA2C3}" type="datetimeFigureOut">
              <a:rPr lang="en-US" smtClean="0"/>
              <a:pPr/>
              <a:t>10/27/2023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a:p>
        </p:txBody>
      </p:sp>
      <p:cxnSp>
        <p:nvCxnSpPr>
          <p:cNvPr id="8" name="Straight Connector 7"/>
          <p:cNvCxnSpPr/>
          <p:nvPr/>
        </p:nvCxnSpPr>
        <p:spPr>
          <a:xfrm flipV="1">
            <a:off x="629013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569083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F4E5243-F52A-4D37-9694-EB26C6C31910}" type="datetimeFigureOut">
              <a:rPr lang="en-US" smtClean="0"/>
              <a:t>10/27/2023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2673977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762000"/>
            <a:ext cx="1971675" cy="5410200"/>
          </a:xfrm>
        </p:spPr>
        <p:txBody>
          <a:bodyPr vert="eaVert" lIns="45720" tIns="91440" rIns="45720" bIns="91440"/>
          <a:lstStyle/>
          <a:p>
            <a:r>
              <a:rPr lang="en-US"/>
              <a:t>Click to edit Master title style</a:t>
            </a:r>
          </a:p>
        </p:txBody>
      </p:sp>
      <p:sp>
        <p:nvSpPr>
          <p:cNvPr id="3" name="Vertical Text Placeholder 2"/>
          <p:cNvSpPr>
            <a:spLocks noGrp="1"/>
          </p:cNvSpPr>
          <p:nvPr>
            <p:ph type="body" orient="vert" idx="1"/>
          </p:nvPr>
        </p:nvSpPr>
        <p:spPr>
          <a:xfrm>
            <a:off x="742951" y="762000"/>
            <a:ext cx="5686425"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A77B6E1-634A-48DC-9E8B-D894023267EF}" type="datetimeFigureOut">
              <a:rPr lang="en-US" smtClean="0"/>
              <a:t>10/27/2023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a:p>
        </p:txBody>
      </p:sp>
      <p:cxnSp>
        <p:nvCxnSpPr>
          <p:cNvPr id="7" name="Straight Connector 6"/>
          <p:cNvCxnSpPr/>
          <p:nvPr/>
        </p:nvCxnSpPr>
        <p:spPr>
          <a:xfrm rot="5400000" flipV="1">
            <a:off x="7543800" y="173563"/>
            <a:ext cx="0" cy="6858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706744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B2D3E9E-A95C-48F2-B4BF-A71542E0BE9A}" type="datetimeFigureOut">
              <a:rPr lang="en-US" smtClean="0"/>
              <a:t>10/27/2023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25162879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1"/>
            <a:ext cx="9144000" cy="4572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4960137"/>
            <a:ext cx="5829300" cy="1463040"/>
          </a:xfrm>
        </p:spPr>
        <p:txBody>
          <a:bodyPr anchor="ctr">
            <a:normAutofit/>
          </a:bodyPr>
          <a:lstStyle>
            <a:lvl1pPr algn="r">
              <a:defRPr sz="4400" b="0" spc="200" baseline="0"/>
            </a:lvl1pPr>
          </a:lstStyle>
          <a:p>
            <a:r>
              <a:rPr lang="en-US"/>
              <a:t>Click to edit Master title style</a:t>
            </a:r>
          </a:p>
        </p:txBody>
      </p:sp>
      <p:sp>
        <p:nvSpPr>
          <p:cNvPr id="3" name="Text Placeholder 2"/>
          <p:cNvSpPr>
            <a:spLocks noGrp="1"/>
          </p:cNvSpPr>
          <p:nvPr>
            <p:ph type="body" idx="1"/>
          </p:nvPr>
        </p:nvSpPr>
        <p:spPr>
          <a:xfrm>
            <a:off x="6457950" y="4960137"/>
            <a:ext cx="2400300" cy="1463040"/>
          </a:xfrm>
        </p:spPr>
        <p:txBody>
          <a:bodyPr lIns="91440" rIns="91440" anchor="ctr">
            <a:normAutofit/>
          </a:bodyPr>
          <a:lstStyle>
            <a:lvl1pPr marL="0" indent="0">
              <a:lnSpc>
                <a:spcPct val="100000"/>
              </a:lnSpc>
              <a:spcBef>
                <a:spcPts val="0"/>
              </a:spcBef>
              <a:buNone/>
              <a:defRPr sz="1600">
                <a:solidFill>
                  <a:schemeClr val="tx1">
                    <a:lumMod val="90000"/>
                    <a:lumOff val="10000"/>
                  </a:schemeClr>
                </a:solidFill>
              </a:defRPr>
            </a:lvl1pPr>
            <a:lvl2pPr marL="457189" indent="0">
              <a:buNone/>
              <a:defRPr sz="16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10/27/2023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a:p>
        </p:txBody>
      </p:sp>
      <p:cxnSp>
        <p:nvCxnSpPr>
          <p:cNvPr id="8" name="Straight Connector 7"/>
          <p:cNvCxnSpPr/>
          <p:nvPr/>
        </p:nvCxnSpPr>
        <p:spPr>
          <a:xfrm flipV="1">
            <a:off x="629013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229995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290054" cy="1499616"/>
          </a:xfrm>
        </p:spPr>
        <p:txBody>
          <a:bodyPr/>
          <a:lstStyle/>
          <a:p>
            <a:r>
              <a:rPr lang="en-US"/>
              <a:t>Click to edit Master title style</a:t>
            </a:r>
          </a:p>
        </p:txBody>
      </p:sp>
      <p:sp>
        <p:nvSpPr>
          <p:cNvPr id="3" name="Content Placeholder 2"/>
          <p:cNvSpPr>
            <a:spLocks noGrp="1"/>
          </p:cNvSpPr>
          <p:nvPr>
            <p:ph sz="half" idx="1"/>
          </p:nvPr>
        </p:nvSpPr>
        <p:spPr>
          <a:xfrm>
            <a:off x="768096" y="2286000"/>
            <a:ext cx="35661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491990" y="2286000"/>
            <a:ext cx="35661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12952B5-7A2F-4CC8-B7CE-9234E21C2837}" type="datetimeFigureOut">
              <a:rPr lang="en-US" smtClean="0"/>
              <a:t>10/27/2023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26671656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768096" y="585216"/>
            <a:ext cx="7290054" cy="1499616"/>
          </a:xfrm>
        </p:spPr>
        <p:txBody>
          <a:bodyPr/>
          <a:lstStyle/>
          <a:p>
            <a:r>
              <a:rPr lang="en-US"/>
              <a:t>Click to edit Master title style</a:t>
            </a:r>
          </a:p>
        </p:txBody>
      </p:sp>
      <p:sp>
        <p:nvSpPr>
          <p:cNvPr id="3" name="Text Placeholder 2"/>
          <p:cNvSpPr>
            <a:spLocks noGrp="1"/>
          </p:cNvSpPr>
          <p:nvPr>
            <p:ph type="body" idx="1"/>
          </p:nvPr>
        </p:nvSpPr>
        <p:spPr>
          <a:xfrm>
            <a:off x="768096" y="2179636"/>
            <a:ext cx="3566160" cy="822960"/>
          </a:xfrm>
        </p:spPr>
        <p:txBody>
          <a:bodyPr lIns="137160" rIns="137160" anchor="ctr">
            <a:normAutofit/>
          </a:bodyPr>
          <a:lstStyle>
            <a:lvl1pPr marL="0" indent="0">
              <a:spcBef>
                <a:spcPts val="0"/>
              </a:spcBef>
              <a:spcAft>
                <a:spcPts val="0"/>
              </a:spcAft>
              <a:buNone/>
              <a:defRPr sz="2200" b="0" cap="none" baseline="0">
                <a:solidFill>
                  <a:schemeClr val="accent2">
                    <a:lumMod val="75000"/>
                  </a:schemeClr>
                </a:solidFill>
                <a:latin typeface="+mn-lt"/>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p:cNvSpPr>
            <a:spLocks noGrp="1"/>
          </p:cNvSpPr>
          <p:nvPr>
            <p:ph sz="half" idx="2"/>
          </p:nvPr>
        </p:nvSpPr>
        <p:spPr>
          <a:xfrm>
            <a:off x="768096" y="2967788"/>
            <a:ext cx="356616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491990" y="2179636"/>
            <a:ext cx="3566160" cy="822960"/>
          </a:xfrm>
        </p:spPr>
        <p:txBody>
          <a:bodyPr lIns="137160" rIns="137160" anchor="ctr">
            <a:normAutofit/>
          </a:bodyPr>
          <a:lstStyle>
            <a:lvl1pPr marL="0" indent="0">
              <a:spcBef>
                <a:spcPts val="0"/>
              </a:spcBef>
              <a:spcAft>
                <a:spcPts val="0"/>
              </a:spcAft>
              <a:buNone/>
              <a:defRPr lang="en-US" sz="2200" b="0" kern="1200" cap="none" baseline="0" dirty="0">
                <a:solidFill>
                  <a:schemeClr val="accent2">
                    <a:lumMod val="75000"/>
                  </a:schemeClr>
                </a:solidFill>
                <a:latin typeface="+mn-lt"/>
                <a:ea typeface="+mn-ea"/>
                <a:cs typeface="+mn-cs"/>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marL="0" lvl="0" indent="0" algn="l" defTabSz="914377"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4491990" y="2967788"/>
            <a:ext cx="356616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E1DA07A-9201-4B4B-BAF2-015AFA30F520}" type="datetimeFigureOut">
              <a:rPr lang="en-US" smtClean="0"/>
              <a:t>10/27/2023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22242760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D7E00A-486F-4252-8B1D-E32645521F49}" type="datetimeFigureOut">
              <a:rPr lang="en-US" smtClean="0"/>
              <a:t>10/27/2023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36615591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DF5F92-E675-4B36-9A60-69A962A68675}" type="datetimeFigureOut">
              <a:rPr lang="en-US" smtClean="0"/>
              <a:t>10/27/2023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14968027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768096" y="471509"/>
            <a:ext cx="3291840" cy="1737360"/>
          </a:xfrm>
        </p:spPr>
        <p:txBody>
          <a:bodyPr>
            <a:noAutofit/>
          </a:bodyPr>
          <a:lstStyle>
            <a:lvl1pPr>
              <a:lnSpc>
                <a:spcPct val="80000"/>
              </a:lnSpc>
              <a:defRPr sz="3600"/>
            </a:lvl1pPr>
          </a:lstStyle>
          <a:p>
            <a:r>
              <a:rPr lang="en-US"/>
              <a:t>Click to edit Master title style</a:t>
            </a:r>
          </a:p>
        </p:txBody>
      </p:sp>
      <p:sp>
        <p:nvSpPr>
          <p:cNvPr id="3" name="Content Placeholder 2"/>
          <p:cNvSpPr>
            <a:spLocks noGrp="1"/>
          </p:cNvSpPr>
          <p:nvPr>
            <p:ph idx="1"/>
          </p:nvPr>
        </p:nvSpPr>
        <p:spPr>
          <a:xfrm>
            <a:off x="4286250" y="822960"/>
            <a:ext cx="4258818" cy="5184648"/>
          </a:xfrm>
        </p:spPr>
        <p:txBody>
          <a:bodyPr>
            <a:normAutofit/>
          </a:bodyPr>
          <a:lstStyle>
            <a:lvl1pPr>
              <a:defRPr sz="2000"/>
            </a:lvl1pPr>
            <a:lvl2pPr>
              <a:defRPr sz="16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768096" y="2257506"/>
            <a:ext cx="3291840" cy="3762294"/>
          </a:xfrm>
        </p:spPr>
        <p:txBody>
          <a:bodyPr lIns="91440" rIns="91440">
            <a:normAutofit/>
          </a:bodyPr>
          <a:lstStyle>
            <a:lvl1pPr marL="0" indent="0">
              <a:lnSpc>
                <a:spcPct val="108000"/>
              </a:lnSpc>
              <a:spcBef>
                <a:spcPts val="600"/>
              </a:spcBef>
              <a:buNone/>
              <a:defRPr sz="16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F6E2C9B-5FA2-460D-9BE7-B0812FC2A6FF}" type="datetimeFigureOut">
              <a:rPr lang="en-US" smtClean="0"/>
              <a:t>10/27/2023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a:p>
        </p:txBody>
      </p:sp>
    </p:spTree>
    <p:extLst>
      <p:ext uri="{BB962C8B-B14F-4D97-AF65-F5344CB8AC3E}">
        <p14:creationId xmlns:p14="http://schemas.microsoft.com/office/powerpoint/2010/main" val="42176956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4960138"/>
            <a:ext cx="5829300" cy="1463040"/>
          </a:xfrm>
        </p:spPr>
        <p:txBody>
          <a:bodyPr anchor="ctr">
            <a:normAutofit/>
          </a:bodyPr>
          <a:lstStyle>
            <a:lvl1pPr algn="r">
              <a:defRPr sz="4400" spc="200" baseline="0"/>
            </a:lvl1pPr>
          </a:lstStyle>
          <a:p>
            <a:r>
              <a:rPr lang="en-US"/>
              <a:t>Click to edit Master title style</a:t>
            </a:r>
          </a:p>
        </p:txBody>
      </p:sp>
      <p:sp>
        <p:nvSpPr>
          <p:cNvPr id="3" name="Picture Placeholder 2"/>
          <p:cNvSpPr>
            <a:spLocks noGrp="1" noChangeAspect="1"/>
          </p:cNvSpPr>
          <p:nvPr>
            <p:ph type="pic" idx="1"/>
          </p:nvPr>
        </p:nvSpPr>
        <p:spPr>
          <a:xfrm>
            <a:off x="0" y="-1"/>
            <a:ext cx="9141714" cy="4572000"/>
          </a:xfrm>
          <a:solidFill>
            <a:schemeClr val="accent2">
              <a:lumMod val="60000"/>
              <a:lumOff val="40000"/>
            </a:schemeClr>
          </a:solidFill>
        </p:spPr>
        <p:txBody>
          <a:bodyPr lIns="457200" tIns="36576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4" name="Text Placeholder 3"/>
          <p:cNvSpPr>
            <a:spLocks noGrp="1"/>
          </p:cNvSpPr>
          <p:nvPr>
            <p:ph type="body" sz="half" idx="2"/>
          </p:nvPr>
        </p:nvSpPr>
        <p:spPr>
          <a:xfrm>
            <a:off x="6457950" y="4960138"/>
            <a:ext cx="2400300" cy="1463040"/>
          </a:xfrm>
        </p:spPr>
        <p:txBody>
          <a:bodyPr lIns="91440" rIns="91440" anchor="ctr">
            <a:normAutofit/>
          </a:bodyPr>
          <a:lstStyle>
            <a:lvl1pPr marL="0" indent="0">
              <a:lnSpc>
                <a:spcPct val="100000"/>
              </a:lnSpc>
              <a:spcBef>
                <a:spcPts val="0"/>
              </a:spcBef>
              <a:buNone/>
              <a:defRPr sz="1600">
                <a:solidFill>
                  <a:schemeClr val="tx1">
                    <a:lumMod val="90000"/>
                    <a:lumOff val="10000"/>
                  </a:schemeClr>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5586B75A-687E-405C-8A0B-8D00578BA2C3}" type="datetimeFigureOut">
              <a:rPr lang="en-US" smtClean="0"/>
              <a:pPr/>
              <a:t>10/27/2023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a:p>
        </p:txBody>
      </p:sp>
      <p:cxnSp>
        <p:nvCxnSpPr>
          <p:cNvPr id="9" name="Straight Connector 8"/>
          <p:cNvCxnSpPr/>
          <p:nvPr/>
        </p:nvCxnSpPr>
        <p:spPr>
          <a:xfrm flipV="1">
            <a:off x="629013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455253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8096" y="585216"/>
            <a:ext cx="7290054" cy="1499616"/>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768096" y="2286000"/>
            <a:ext cx="7290055"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68097" y="6470704"/>
            <a:ext cx="1615607"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5586B75A-687E-405C-8A0B-8D00578BA2C3}" type="datetimeFigureOut">
              <a:rPr lang="en-US" smtClean="0"/>
              <a:pPr/>
              <a:t>10/27/2023</a:t>
            </a:fld>
            <a:endParaRPr lang="en-US"/>
          </a:p>
        </p:txBody>
      </p:sp>
      <p:sp>
        <p:nvSpPr>
          <p:cNvPr id="5" name="Footer Placeholder 4"/>
          <p:cNvSpPr>
            <a:spLocks noGrp="1"/>
          </p:cNvSpPr>
          <p:nvPr>
            <p:ph type="ftr" sz="quarter" idx="3"/>
          </p:nvPr>
        </p:nvSpPr>
        <p:spPr>
          <a:xfrm>
            <a:off x="3632200" y="6470704"/>
            <a:ext cx="4426094" cy="274320"/>
          </a:xfrm>
          <a:prstGeom prst="rect">
            <a:avLst/>
          </a:prstGeom>
        </p:spPr>
        <p:txBody>
          <a:bodyPr vert="horz" lIns="91440" tIns="45720" rIns="91440" bIns="45720" rtlCol="0" anchor="ctr"/>
          <a:lstStyle>
            <a:lvl1pPr algn="r">
              <a:defRPr sz="1000" cap="all" baseline="0">
                <a:solidFill>
                  <a:schemeClr val="tx1">
                    <a:lumMod val="90000"/>
                    <a:lumOff val="10000"/>
                  </a:schemeClr>
                </a:solidFill>
                <a:latin typeface="+mj-lt"/>
              </a:defRPr>
            </a:lvl1pPr>
          </a:lstStyle>
          <a:p>
            <a:endParaRPr lang="en-US"/>
          </a:p>
        </p:txBody>
      </p:sp>
      <p:sp>
        <p:nvSpPr>
          <p:cNvPr id="6" name="Slide Number Placeholder 5"/>
          <p:cNvSpPr>
            <a:spLocks noGrp="1"/>
          </p:cNvSpPr>
          <p:nvPr>
            <p:ph type="sldNum" sz="quarter" idx="4"/>
          </p:nvPr>
        </p:nvSpPr>
        <p:spPr>
          <a:xfrm>
            <a:off x="8128000" y="6470704"/>
            <a:ext cx="730250"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4FAB73BC-B049-4115-A692-8D63A059BFB8}" type="slidenum">
              <a:rPr lang="en-US" smtClean="0"/>
              <a:pPr/>
              <a:t>‹#›</a:t>
            </a:fld>
            <a:endParaRPr lang="en-US"/>
          </a:p>
        </p:txBody>
      </p:sp>
      <p:cxnSp>
        <p:nvCxnSpPr>
          <p:cNvPr id="7" name="Straight Connector 6"/>
          <p:cNvCxnSpPr/>
          <p:nvPr/>
        </p:nvCxnSpPr>
        <p:spPr>
          <a:xfrm flipV="1">
            <a:off x="571500" y="826324"/>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93250017"/>
      </p:ext>
    </p:extLst>
  </p:cSld>
  <p:clrMap bg1="lt1" tx1="dk1" bg2="lt2" tx2="dk2" accent1="accent1" accent2="accent2" accent3="accent3" accent4="accent4" accent5="accent5" accent6="accent6" hlink="hlink" folHlink="folHlink"/>
  <p:sldLayoutIdLst>
    <p:sldLayoutId id="2147483911" r:id="rId1"/>
    <p:sldLayoutId id="2147483912" r:id="rId2"/>
    <p:sldLayoutId id="2147483913" r:id="rId3"/>
    <p:sldLayoutId id="2147483914" r:id="rId4"/>
    <p:sldLayoutId id="2147483915" r:id="rId5"/>
    <p:sldLayoutId id="2147483916" r:id="rId6"/>
    <p:sldLayoutId id="2147483917" r:id="rId7"/>
    <p:sldLayoutId id="2147483918" r:id="rId8"/>
    <p:sldLayoutId id="2147483919" r:id="rId9"/>
    <p:sldLayoutId id="2147483920" r:id="rId10"/>
    <p:sldLayoutId id="2147483921" r:id="rId11"/>
  </p:sldLayoutIdLst>
  <p:hf sldNum="0" hdr="0" ftr="0" dt="0"/>
  <p:txStyles>
    <p:titleStyle>
      <a:lvl1pPr algn="l" defTabSz="914377" rtl="0" eaLnBrk="1" latinLnBrk="0" hangingPunct="1">
        <a:lnSpc>
          <a:spcPct val="80000"/>
        </a:lnSpc>
        <a:spcBef>
          <a:spcPct val="0"/>
        </a:spcBef>
        <a:buNone/>
        <a:defRPr sz="4400" kern="1200" cap="all" spc="100" baseline="0">
          <a:solidFill>
            <a:schemeClr val="tx1">
              <a:lumMod val="90000"/>
              <a:lumOff val="10000"/>
            </a:schemeClr>
          </a:solidFill>
          <a:latin typeface="+mj-lt"/>
          <a:ea typeface="+mj-ea"/>
          <a:cs typeface="+mj-cs"/>
        </a:defRPr>
      </a:lvl1pPr>
    </p:titleStyle>
    <p:bodyStyle>
      <a:lvl1pPr marL="91440" indent="-91440" algn="l" defTabSz="914377"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57" algn="l" defTabSz="914377" rtl="0" eaLnBrk="1" latinLnBrk="0" hangingPunct="1">
        <a:lnSpc>
          <a:spcPct val="90000"/>
        </a:lnSpc>
        <a:spcBef>
          <a:spcPts val="200"/>
        </a:spcBef>
        <a:spcAft>
          <a:spcPts val="400"/>
        </a:spcAft>
        <a:buClr>
          <a:schemeClr val="accent2"/>
        </a:buClr>
        <a:buFont typeface="Wingdings 3" pitchFamily="18" charset="2"/>
        <a:buChar char=""/>
        <a:defRPr sz="1600" kern="1200">
          <a:solidFill>
            <a:schemeClr val="tx1"/>
          </a:solidFill>
          <a:latin typeface="+mn-lt"/>
          <a:ea typeface="+mn-ea"/>
          <a:cs typeface="+mn-cs"/>
        </a:defRPr>
      </a:lvl2pPr>
      <a:lvl3pPr marL="448056"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3pPr>
      <a:lvl4pPr marL="594360"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4pPr>
      <a:lvl5pPr marL="777240"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5pPr>
      <a:lvl6pPr marL="914400"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6pPr>
      <a:lvl7pPr marL="1060704"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7pPr>
      <a:lvl8pPr marL="1216152"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8pPr>
      <a:lvl9pPr marL="1362456"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hyperlink" Target="http://www.ancomnylex.com/agm.php" TargetMode="External"/><Relationship Id="rId2" Type="http://schemas.openxmlformats.org/officeDocument/2006/relationships/hyperlink" Target="http://www.ancomnylex.com/" TargetMode="Externa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 name="Rectangle 7">
            <a:extLst>
              <a:ext uri="{FF2B5EF4-FFF2-40B4-BE49-F238E27FC236}">
                <a16:creationId xmlns:a16="http://schemas.microsoft.com/office/drawing/2014/main" id="{A540FAC9-3505-49ED-9B06-A0F8C14853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544" cy="68589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9">
            <a:extLst>
              <a:ext uri="{FF2B5EF4-FFF2-40B4-BE49-F238E27FC236}">
                <a16:creationId xmlns:a16="http://schemas.microsoft.com/office/drawing/2014/main" id="{9879B3CD-E329-42F5-B136-BA1F37EC05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9098" y="484632"/>
            <a:ext cx="5590153" cy="588091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solidFill>
                <a:prstClr val="white"/>
              </a:solidFill>
            </a:endParaRPr>
          </a:p>
        </p:txBody>
      </p:sp>
      <p:sp>
        <p:nvSpPr>
          <p:cNvPr id="2" name="Title 1">
            <a:extLst>
              <a:ext uri="{FF2B5EF4-FFF2-40B4-BE49-F238E27FC236}">
                <a16:creationId xmlns:a16="http://schemas.microsoft.com/office/drawing/2014/main" id="{F755A037-AA84-4470-B97C-19CA0BE5673F}"/>
              </a:ext>
            </a:extLst>
          </p:cNvPr>
          <p:cNvSpPr>
            <a:spLocks noGrp="1"/>
          </p:cNvSpPr>
          <p:nvPr>
            <p:ph type="ctrTitle"/>
          </p:nvPr>
        </p:nvSpPr>
        <p:spPr>
          <a:xfrm>
            <a:off x="742572" y="977900"/>
            <a:ext cx="4904668" cy="3327734"/>
          </a:xfrm>
        </p:spPr>
        <p:txBody>
          <a:bodyPr anchor="b">
            <a:normAutofit/>
          </a:bodyPr>
          <a:lstStyle/>
          <a:p>
            <a:r>
              <a:rPr lang="en-MY" sz="4700" dirty="0"/>
              <a:t>ANCOM NYLEX BERHAD</a:t>
            </a:r>
            <a:br>
              <a:rPr lang="en-MY" sz="4700" dirty="0"/>
            </a:br>
            <a:r>
              <a:rPr lang="en-MY" sz="4700" dirty="0"/>
              <a:t>Detailed answers</a:t>
            </a:r>
          </a:p>
        </p:txBody>
      </p:sp>
      <p:sp>
        <p:nvSpPr>
          <p:cNvPr id="3" name="Subtitle 2">
            <a:extLst>
              <a:ext uri="{FF2B5EF4-FFF2-40B4-BE49-F238E27FC236}">
                <a16:creationId xmlns:a16="http://schemas.microsoft.com/office/drawing/2014/main" id="{7EDD5A2F-602E-49F6-84BE-71AE79068F4E}"/>
              </a:ext>
            </a:extLst>
          </p:cNvPr>
          <p:cNvSpPr>
            <a:spLocks noGrp="1"/>
          </p:cNvSpPr>
          <p:nvPr>
            <p:ph type="subTitle" idx="1"/>
          </p:nvPr>
        </p:nvSpPr>
        <p:spPr>
          <a:xfrm>
            <a:off x="742572" y="4621235"/>
            <a:ext cx="4904668" cy="1225028"/>
          </a:xfrm>
        </p:spPr>
        <p:txBody>
          <a:bodyPr anchor="t">
            <a:normAutofit/>
          </a:bodyPr>
          <a:lstStyle/>
          <a:p>
            <a:pPr algn="r"/>
            <a:r>
              <a:rPr lang="en-MY" sz="1700" dirty="0"/>
              <a:t>Questions raised by</a:t>
            </a:r>
          </a:p>
          <a:p>
            <a:pPr algn="r"/>
            <a:r>
              <a:rPr lang="en-MY" sz="1700" dirty="0"/>
              <a:t>Minority Shareholders Watch Group</a:t>
            </a:r>
          </a:p>
          <a:p>
            <a:pPr algn="r"/>
            <a:r>
              <a:rPr lang="en-MY" sz="1700" dirty="0"/>
              <a:t>54th Annual General Meeting</a:t>
            </a:r>
          </a:p>
        </p:txBody>
      </p:sp>
      <p:cxnSp>
        <p:nvCxnSpPr>
          <p:cNvPr id="7" name="Straight Connector 11">
            <a:extLst>
              <a:ext uri="{FF2B5EF4-FFF2-40B4-BE49-F238E27FC236}">
                <a16:creationId xmlns:a16="http://schemas.microsoft.com/office/drawing/2014/main" id="{51B042EF-3024-4C57-B282-1B30607FB7C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619010" y="4476657"/>
            <a:ext cx="402823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Rectangle 13">
            <a:extLst>
              <a:ext uri="{FF2B5EF4-FFF2-40B4-BE49-F238E27FC236}">
                <a16:creationId xmlns:a16="http://schemas.microsoft.com/office/drawing/2014/main" id="{EA0B4097-B645-43E0-A2B5-B8D688E745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89902" y="484632"/>
            <a:ext cx="2688168" cy="5880916"/>
          </a:xfrm>
          <a:prstGeom prst="rect">
            <a:avLst/>
          </a:prstGeom>
          <a:solidFill>
            <a:schemeClr val="accent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solidFill>
                <a:prstClr val="white"/>
              </a:solidFill>
            </a:endParaRPr>
          </a:p>
        </p:txBody>
      </p:sp>
    </p:spTree>
    <p:extLst>
      <p:ext uri="{BB962C8B-B14F-4D97-AF65-F5344CB8AC3E}">
        <p14:creationId xmlns:p14="http://schemas.microsoft.com/office/powerpoint/2010/main" val="36140273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594F9CB-D806-4861-99B1-F1C7F3C4D7B6}"/>
              </a:ext>
            </a:extLst>
          </p:cNvPr>
          <p:cNvSpPr>
            <a:spLocks noGrp="1"/>
          </p:cNvSpPr>
          <p:nvPr>
            <p:ph sz="half" idx="1"/>
          </p:nvPr>
        </p:nvSpPr>
        <p:spPr>
          <a:xfrm>
            <a:off x="624253" y="589085"/>
            <a:ext cx="2923279" cy="5952392"/>
          </a:xfrm>
          <a:solidFill>
            <a:schemeClr val="accent1">
              <a:lumMod val="40000"/>
              <a:lumOff val="60000"/>
            </a:schemeClr>
          </a:solidFill>
        </p:spPr>
        <p:txBody>
          <a:bodyPr>
            <a:normAutofit/>
          </a:bodyPr>
          <a:lstStyle/>
          <a:p>
            <a:pPr algn="just"/>
            <a:r>
              <a:rPr lang="en-MY" sz="1400" b="1" u="sng" dirty="0">
                <a:latin typeface="Arial Narrow" panose="020B0606020202030204" pitchFamily="34" charset="0"/>
              </a:rPr>
              <a:t>MSWG Question – Q1</a:t>
            </a:r>
          </a:p>
          <a:p>
            <a:pPr algn="just"/>
            <a:r>
              <a:rPr lang="en-US" sz="1400" b="1" dirty="0">
                <a:latin typeface="Arial Narrow" panose="020B0606020202030204" pitchFamily="34" charset="0"/>
              </a:rPr>
              <a:t>For the agricultural chemicals division, the Group’s products are primarily used in sugar cane, corn, wheat, cotton, pineapple and palm oil plantations. </a:t>
            </a:r>
          </a:p>
          <a:p>
            <a:pPr marL="355600" indent="-265113" algn="just">
              <a:buNone/>
            </a:pPr>
            <a:r>
              <a:rPr lang="en-US" sz="1400" dirty="0">
                <a:latin typeface="Arial Narrow" panose="020B0606020202030204" pitchFamily="34" charset="0"/>
              </a:rPr>
              <a:t>(</a:t>
            </a:r>
            <a:r>
              <a:rPr lang="en-US" sz="1400" dirty="0" err="1">
                <a:latin typeface="Arial Narrow" panose="020B0606020202030204" pitchFamily="34" charset="0"/>
              </a:rPr>
              <a:t>i</a:t>
            </a:r>
            <a:r>
              <a:rPr lang="en-US" sz="1400" dirty="0">
                <a:latin typeface="Arial Narrow" panose="020B0606020202030204" pitchFamily="34" charset="0"/>
              </a:rPr>
              <a:t>)	For FY2023, what percentage of the revenue of the division is derived from sugar cane related agricultural chemicals?</a:t>
            </a:r>
          </a:p>
          <a:p>
            <a:pPr marL="360363" indent="-271463" algn="just">
              <a:buNone/>
            </a:pPr>
            <a:r>
              <a:rPr lang="en-US" sz="1400" dirty="0">
                <a:latin typeface="Arial Narrow" panose="020B0606020202030204" pitchFamily="34" charset="0"/>
              </a:rPr>
              <a:t>(ii)	Currently, does the division experience significantly stronger demand for its agricultural chemicals as a result of escalated sugar price?</a:t>
            </a:r>
          </a:p>
          <a:p>
            <a:pPr marL="490537" indent="-400050" algn="just">
              <a:buAutoNum type="romanLcParenBoth" startAt="2"/>
            </a:pPr>
            <a:endParaRPr lang="en-US" sz="1400" dirty="0">
              <a:latin typeface="Arial Narrow" panose="020B0606020202030204" pitchFamily="34" charset="0"/>
            </a:endParaRPr>
          </a:p>
          <a:p>
            <a:pPr marL="355600" indent="-265113" algn="just">
              <a:buNone/>
            </a:pPr>
            <a:endParaRPr lang="en-US" sz="1400" dirty="0">
              <a:latin typeface="Arial Narrow" panose="020B0606020202030204" pitchFamily="34" charset="0"/>
            </a:endParaRPr>
          </a:p>
        </p:txBody>
      </p:sp>
      <p:sp>
        <p:nvSpPr>
          <p:cNvPr id="4" name="Content Placeholder 3">
            <a:extLst>
              <a:ext uri="{FF2B5EF4-FFF2-40B4-BE49-F238E27FC236}">
                <a16:creationId xmlns:a16="http://schemas.microsoft.com/office/drawing/2014/main" id="{BE71E235-E8F9-47D3-9F42-A23BAE7685CA}"/>
              </a:ext>
            </a:extLst>
          </p:cNvPr>
          <p:cNvSpPr>
            <a:spLocks noGrp="1"/>
          </p:cNvSpPr>
          <p:nvPr>
            <p:ph sz="half" idx="2"/>
          </p:nvPr>
        </p:nvSpPr>
        <p:spPr>
          <a:xfrm>
            <a:off x="3635453" y="589085"/>
            <a:ext cx="4972216" cy="5952392"/>
          </a:xfrm>
          <a:noFill/>
        </p:spPr>
        <p:txBody>
          <a:bodyPr>
            <a:normAutofit/>
          </a:bodyPr>
          <a:lstStyle/>
          <a:p>
            <a:pPr algn="just"/>
            <a:r>
              <a:rPr lang="en-MY" sz="1400" b="1" u="sng" dirty="0">
                <a:latin typeface="Arial Narrow" panose="020B0606020202030204" pitchFamily="34" charset="0"/>
              </a:rPr>
              <a:t>Company’s response</a:t>
            </a:r>
          </a:p>
          <a:p>
            <a:pPr marL="0" indent="0" algn="just">
              <a:buNone/>
            </a:pPr>
            <a:r>
              <a:rPr lang="en-MY" sz="1400" dirty="0">
                <a:latin typeface="Arial Narrow" panose="020B0606020202030204" pitchFamily="34" charset="0"/>
              </a:rPr>
              <a:t>About 30% of the Agricultural Chemicals division’s revenue was contributed  by the sugar cane related products. Palm oil would have about 20% and Timber preservative related products about 15%. </a:t>
            </a:r>
          </a:p>
          <a:p>
            <a:pPr marL="0" indent="0" algn="just">
              <a:buNone/>
            </a:pPr>
            <a:r>
              <a:rPr lang="en-MY" sz="1400" dirty="0">
                <a:latin typeface="Arial Narrow" panose="020B0606020202030204" pitchFamily="34" charset="0"/>
              </a:rPr>
              <a:t>The recent higher sugar prices is attributable to the expected lower supply of sugar as a results of El Nino phenomenon. Affected areas are Southeast Asia, South Africa and Indian continents. </a:t>
            </a:r>
          </a:p>
          <a:p>
            <a:pPr marL="0" indent="0" algn="just">
              <a:buNone/>
            </a:pPr>
            <a:r>
              <a:rPr lang="en-MY" sz="1400" dirty="0">
                <a:latin typeface="Arial Narrow" panose="020B0606020202030204" pitchFamily="34" charset="0"/>
              </a:rPr>
              <a:t>The division experienced lower demand for the above-mentioned regions but for the Brazil and US market we obtained higher demand for agrichemical products. </a:t>
            </a:r>
          </a:p>
          <a:p>
            <a:pPr marL="0" indent="0" algn="just">
              <a:buNone/>
            </a:pPr>
            <a:r>
              <a:rPr lang="en-MY" sz="1400" dirty="0">
                <a:latin typeface="Arial Narrow" panose="020B0606020202030204" pitchFamily="34" charset="0"/>
              </a:rPr>
              <a:t>There is a compensating effect between American continents and the rest of the world, as such the impact is manageable. </a:t>
            </a:r>
          </a:p>
          <a:p>
            <a:pPr marL="0" indent="0" algn="just">
              <a:buNone/>
            </a:pPr>
            <a:r>
              <a:rPr lang="en-MY" sz="1400" dirty="0">
                <a:latin typeface="Arial Narrow" panose="020B0606020202030204" pitchFamily="34" charset="0"/>
              </a:rPr>
              <a:t> </a:t>
            </a:r>
          </a:p>
          <a:p>
            <a:pPr marL="0" indent="0" algn="just">
              <a:buNone/>
            </a:pPr>
            <a:endParaRPr lang="en-MY" sz="1400" dirty="0">
              <a:latin typeface="Arial Narrow" panose="020B0606020202030204" pitchFamily="34" charset="0"/>
            </a:endParaRPr>
          </a:p>
        </p:txBody>
      </p:sp>
      <p:sp>
        <p:nvSpPr>
          <p:cNvPr id="5" name="Title 1">
            <a:extLst>
              <a:ext uri="{FF2B5EF4-FFF2-40B4-BE49-F238E27FC236}">
                <a16:creationId xmlns:a16="http://schemas.microsoft.com/office/drawing/2014/main" id="{B3CF8656-7580-4C37-AE04-F5135B3694F6}"/>
              </a:ext>
            </a:extLst>
          </p:cNvPr>
          <p:cNvSpPr>
            <a:spLocks noGrp="1"/>
          </p:cNvSpPr>
          <p:nvPr>
            <p:ph type="title"/>
          </p:nvPr>
        </p:nvSpPr>
        <p:spPr>
          <a:xfrm>
            <a:off x="536332" y="92847"/>
            <a:ext cx="7290054" cy="496238"/>
          </a:xfrm>
        </p:spPr>
        <p:txBody>
          <a:bodyPr>
            <a:noAutofit/>
          </a:bodyPr>
          <a:lstStyle/>
          <a:p>
            <a:r>
              <a:rPr lang="en-MY" sz="3200" dirty="0"/>
              <a:t>OPERATIONAL and financial matters</a:t>
            </a:r>
          </a:p>
        </p:txBody>
      </p:sp>
    </p:spTree>
    <p:extLst>
      <p:ext uri="{BB962C8B-B14F-4D97-AF65-F5344CB8AC3E}">
        <p14:creationId xmlns:p14="http://schemas.microsoft.com/office/powerpoint/2010/main" val="7034398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594F9CB-D806-4861-99B1-F1C7F3C4D7B6}"/>
              </a:ext>
            </a:extLst>
          </p:cNvPr>
          <p:cNvSpPr>
            <a:spLocks noGrp="1"/>
          </p:cNvSpPr>
          <p:nvPr>
            <p:ph sz="half" idx="1"/>
          </p:nvPr>
        </p:nvSpPr>
        <p:spPr>
          <a:xfrm>
            <a:off x="624254" y="589085"/>
            <a:ext cx="2760784" cy="5952392"/>
          </a:xfrm>
          <a:solidFill>
            <a:schemeClr val="accent1">
              <a:lumMod val="40000"/>
              <a:lumOff val="60000"/>
            </a:schemeClr>
          </a:solidFill>
        </p:spPr>
        <p:txBody>
          <a:bodyPr>
            <a:normAutofit/>
          </a:bodyPr>
          <a:lstStyle/>
          <a:p>
            <a:pPr algn="just"/>
            <a:r>
              <a:rPr lang="en-MY" sz="1400" b="1" u="sng" dirty="0">
                <a:latin typeface="Arial Narrow" panose="020B0606020202030204" pitchFamily="34" charset="0"/>
              </a:rPr>
              <a:t>MSWG Question – Q2</a:t>
            </a:r>
          </a:p>
          <a:p>
            <a:pPr algn="just"/>
            <a:r>
              <a:rPr lang="en-US" sz="1400" b="1" dirty="0">
                <a:latin typeface="Arial Narrow" panose="020B0606020202030204" pitchFamily="34" charset="0"/>
              </a:rPr>
              <a:t>The segmental revenue from the Agrichemicals Division increased by 18.7% from RM462.8 million in FY2022 to RM549.3 million in FY2023.</a:t>
            </a:r>
          </a:p>
          <a:p>
            <a:pPr marL="360363" indent="-274638" algn="just">
              <a:buNone/>
            </a:pPr>
            <a:r>
              <a:rPr lang="en-US" sz="1400" dirty="0">
                <a:latin typeface="Arial Narrow" panose="020B0606020202030204" pitchFamily="34" charset="0"/>
              </a:rPr>
              <a:t>(</a:t>
            </a:r>
            <a:r>
              <a:rPr lang="en-US" sz="1400" dirty="0" err="1">
                <a:latin typeface="Arial Narrow" panose="020B0606020202030204" pitchFamily="34" charset="0"/>
              </a:rPr>
              <a:t>i</a:t>
            </a:r>
            <a:r>
              <a:rPr lang="en-US" sz="1400" dirty="0">
                <a:latin typeface="Arial Narrow" panose="020B0606020202030204" pitchFamily="34" charset="0"/>
              </a:rPr>
              <a:t>)	To what extent was the increase in revenue driven by the acquisition of </a:t>
            </a:r>
            <a:r>
              <a:rPr lang="en-US" sz="1400" dirty="0" err="1">
                <a:latin typeface="Arial Narrow" panose="020B0606020202030204" pitchFamily="34" charset="0"/>
              </a:rPr>
              <a:t>Shennong</a:t>
            </a:r>
            <a:r>
              <a:rPr lang="en-US" sz="1400" dirty="0">
                <a:latin typeface="Arial Narrow" panose="020B0606020202030204" pitchFamily="34" charset="0"/>
              </a:rPr>
              <a:t> Group, which made its maiden contribution to the Group in FY2023?</a:t>
            </a:r>
          </a:p>
          <a:p>
            <a:pPr marL="360363" indent="-274638" algn="just">
              <a:buNone/>
            </a:pPr>
            <a:r>
              <a:rPr lang="en-US" sz="1400" dirty="0">
                <a:latin typeface="Arial Narrow" panose="020B0606020202030204" pitchFamily="34" charset="0"/>
              </a:rPr>
              <a:t>(ii)	Besides, is the revenue improvement in FY2023 also driven by an increase in average selling prices and higher demand from existing customers?</a:t>
            </a:r>
          </a:p>
          <a:p>
            <a:pPr marL="360363" indent="-274638" algn="just">
              <a:buNone/>
            </a:pPr>
            <a:r>
              <a:rPr lang="en-US" sz="1400" dirty="0">
                <a:latin typeface="Arial Narrow" panose="020B0606020202030204" pitchFamily="34" charset="0"/>
              </a:rPr>
              <a:t>(iii)	Did the division acquire any major new customers in FY2023?</a:t>
            </a:r>
          </a:p>
        </p:txBody>
      </p:sp>
      <p:sp>
        <p:nvSpPr>
          <p:cNvPr id="4" name="Content Placeholder 3">
            <a:extLst>
              <a:ext uri="{FF2B5EF4-FFF2-40B4-BE49-F238E27FC236}">
                <a16:creationId xmlns:a16="http://schemas.microsoft.com/office/drawing/2014/main" id="{BE71E235-E8F9-47D3-9F42-A23BAE7685CA}"/>
              </a:ext>
            </a:extLst>
          </p:cNvPr>
          <p:cNvSpPr>
            <a:spLocks noGrp="1"/>
          </p:cNvSpPr>
          <p:nvPr>
            <p:ph sz="half" idx="2"/>
          </p:nvPr>
        </p:nvSpPr>
        <p:spPr>
          <a:xfrm>
            <a:off x="3472961" y="589085"/>
            <a:ext cx="5134708" cy="5952392"/>
          </a:xfrm>
          <a:noFill/>
        </p:spPr>
        <p:txBody>
          <a:bodyPr>
            <a:normAutofit/>
          </a:bodyPr>
          <a:lstStyle/>
          <a:p>
            <a:pPr algn="just"/>
            <a:r>
              <a:rPr lang="en-MY" sz="1400" b="1" u="sng" dirty="0">
                <a:latin typeface="Arial Narrow" panose="020B0606020202030204" pitchFamily="34" charset="0"/>
              </a:rPr>
              <a:t>Company’s response</a:t>
            </a:r>
          </a:p>
          <a:p>
            <a:pPr algn="just"/>
            <a:r>
              <a:rPr lang="en-US" sz="1400" dirty="0">
                <a:latin typeface="Arial Narrow" panose="020B0606020202030204" pitchFamily="34" charset="0"/>
              </a:rPr>
              <a:t>For FY2023, </a:t>
            </a:r>
            <a:r>
              <a:rPr lang="en-US" sz="1400" dirty="0" err="1">
                <a:latin typeface="Arial Narrow" panose="020B0606020202030204" pitchFamily="34" charset="0"/>
              </a:rPr>
              <a:t>Shennong</a:t>
            </a:r>
            <a:r>
              <a:rPr lang="en-US" sz="1400" dirty="0">
                <a:latin typeface="Arial Narrow" panose="020B0606020202030204" pitchFamily="34" charset="0"/>
              </a:rPr>
              <a:t> Group contributed revenue of RM31.2 million or 5.7% of Agrichemical Division’s revenue.</a:t>
            </a:r>
          </a:p>
          <a:p>
            <a:pPr algn="just"/>
            <a:r>
              <a:rPr lang="en-US" sz="1400" dirty="0">
                <a:latin typeface="Arial Narrow" panose="020B0606020202030204" pitchFamily="34" charset="0"/>
              </a:rPr>
              <a:t>The rest of the increase is mostly due to increase in both volume as well as Average Selling Prices (ASP) of the products. In FY2023, we have also benefitted from the strong demand from our existing customers for the agrichemical products.</a:t>
            </a:r>
          </a:p>
          <a:p>
            <a:pPr marL="87312" indent="0" algn="just">
              <a:buClr>
                <a:schemeClr val="tx1"/>
              </a:buClr>
              <a:buNone/>
            </a:pPr>
            <a:r>
              <a:rPr lang="en-US" sz="1400" dirty="0">
                <a:latin typeface="Arial Narrow" panose="020B0606020202030204" pitchFamily="34" charset="0"/>
              </a:rPr>
              <a:t>We export to more than 40 countries worldwide and, in each country, we would appoint distributors. Generally, there are no frequent changes in the distributorship arrangements.</a:t>
            </a:r>
          </a:p>
          <a:p>
            <a:pPr marL="87312" indent="0" algn="just">
              <a:buClr>
                <a:schemeClr val="tx1"/>
              </a:buClr>
              <a:buNone/>
            </a:pPr>
            <a:endParaRPr lang="en-US" sz="1400" dirty="0">
              <a:latin typeface="Arial Narrow" panose="020B0606020202030204" pitchFamily="34" charset="0"/>
            </a:endParaRPr>
          </a:p>
          <a:p>
            <a:pPr marL="87312" indent="0" algn="just">
              <a:buClr>
                <a:schemeClr val="tx1"/>
              </a:buClr>
              <a:buNone/>
            </a:pPr>
            <a:endParaRPr lang="en-US" sz="1400" dirty="0">
              <a:latin typeface="Arial Narrow" panose="020B0606020202030204" pitchFamily="34" charset="0"/>
            </a:endParaRPr>
          </a:p>
          <a:p>
            <a:pPr marL="87312" indent="0" algn="just">
              <a:buClr>
                <a:schemeClr val="tx1"/>
              </a:buClr>
              <a:buNone/>
            </a:pPr>
            <a:endParaRPr lang="en-US" sz="1400" dirty="0">
              <a:latin typeface="Arial Narrow" panose="020B0606020202030204" pitchFamily="34" charset="0"/>
            </a:endParaRPr>
          </a:p>
          <a:p>
            <a:pPr marL="87312" indent="0" algn="just">
              <a:buClr>
                <a:schemeClr val="tx1"/>
              </a:buClr>
              <a:buNone/>
            </a:pPr>
            <a:endParaRPr lang="en-US" sz="1400" dirty="0">
              <a:latin typeface="Arial Narrow" panose="020B0606020202030204" pitchFamily="34" charset="0"/>
            </a:endParaRPr>
          </a:p>
          <a:p>
            <a:pPr marL="87312" indent="0" algn="just">
              <a:buClr>
                <a:schemeClr val="tx1"/>
              </a:buClr>
              <a:buNone/>
            </a:pPr>
            <a:endParaRPr lang="en-US" sz="1400" dirty="0">
              <a:latin typeface="Arial Narrow" panose="020B0606020202030204" pitchFamily="34" charset="0"/>
            </a:endParaRPr>
          </a:p>
          <a:p>
            <a:pPr marL="87312" indent="0" algn="just">
              <a:buClr>
                <a:schemeClr val="tx1"/>
              </a:buClr>
              <a:buNone/>
            </a:pPr>
            <a:endParaRPr lang="en-US" sz="1400" dirty="0">
              <a:latin typeface="Arial Narrow" panose="020B0606020202030204" pitchFamily="34" charset="0"/>
            </a:endParaRPr>
          </a:p>
          <a:p>
            <a:pPr marL="87312" indent="0" algn="just">
              <a:buClr>
                <a:schemeClr val="tx1"/>
              </a:buClr>
              <a:buNone/>
            </a:pPr>
            <a:endParaRPr lang="en-US" sz="1400" dirty="0">
              <a:latin typeface="Arial Narrow" panose="020B0606020202030204" pitchFamily="34" charset="0"/>
            </a:endParaRPr>
          </a:p>
        </p:txBody>
      </p:sp>
      <p:sp>
        <p:nvSpPr>
          <p:cNvPr id="5" name="Title 1">
            <a:extLst>
              <a:ext uri="{FF2B5EF4-FFF2-40B4-BE49-F238E27FC236}">
                <a16:creationId xmlns:a16="http://schemas.microsoft.com/office/drawing/2014/main" id="{9E506A04-0B34-4111-B13C-F069E12CF7A1}"/>
              </a:ext>
            </a:extLst>
          </p:cNvPr>
          <p:cNvSpPr>
            <a:spLocks noGrp="1"/>
          </p:cNvSpPr>
          <p:nvPr>
            <p:ph type="title"/>
          </p:nvPr>
        </p:nvSpPr>
        <p:spPr>
          <a:xfrm>
            <a:off x="536332" y="92847"/>
            <a:ext cx="7290054" cy="496238"/>
          </a:xfrm>
        </p:spPr>
        <p:txBody>
          <a:bodyPr>
            <a:noAutofit/>
          </a:bodyPr>
          <a:lstStyle/>
          <a:p>
            <a:r>
              <a:rPr lang="en-MY" sz="3200"/>
              <a:t>OPERATIONAL and financial matters</a:t>
            </a:r>
          </a:p>
        </p:txBody>
      </p:sp>
    </p:spTree>
    <p:extLst>
      <p:ext uri="{BB962C8B-B14F-4D97-AF65-F5344CB8AC3E}">
        <p14:creationId xmlns:p14="http://schemas.microsoft.com/office/powerpoint/2010/main" val="28015275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594F9CB-D806-4861-99B1-F1C7F3C4D7B6}"/>
              </a:ext>
            </a:extLst>
          </p:cNvPr>
          <p:cNvSpPr>
            <a:spLocks noGrp="1"/>
          </p:cNvSpPr>
          <p:nvPr>
            <p:ph sz="half" idx="1"/>
          </p:nvPr>
        </p:nvSpPr>
        <p:spPr>
          <a:xfrm>
            <a:off x="624254" y="589085"/>
            <a:ext cx="2769577" cy="5952392"/>
          </a:xfrm>
          <a:solidFill>
            <a:schemeClr val="accent1">
              <a:lumMod val="40000"/>
              <a:lumOff val="60000"/>
            </a:schemeClr>
          </a:solidFill>
        </p:spPr>
        <p:txBody>
          <a:bodyPr>
            <a:normAutofit/>
          </a:bodyPr>
          <a:lstStyle/>
          <a:p>
            <a:pPr algn="just"/>
            <a:r>
              <a:rPr lang="en-MY" sz="1400" b="1" u="sng" dirty="0">
                <a:latin typeface="Arial Narrow" panose="020B0606020202030204" pitchFamily="34" charset="0"/>
              </a:rPr>
              <a:t>MSWG Question – Q3</a:t>
            </a:r>
          </a:p>
          <a:p>
            <a:pPr algn="just"/>
            <a:r>
              <a:rPr lang="en-US" sz="1400" b="1" dirty="0">
                <a:latin typeface="Arial Narrow" panose="020B0606020202030204" pitchFamily="34" charset="0"/>
              </a:rPr>
              <a:t>In response to question no.4 raised by MSWG at the 53</a:t>
            </a:r>
            <a:r>
              <a:rPr lang="en-US" sz="1400" b="1" baseline="30000" dirty="0">
                <a:latin typeface="Arial Narrow" panose="020B0606020202030204" pitchFamily="34" charset="0"/>
              </a:rPr>
              <a:t>rd</a:t>
            </a:r>
            <a:r>
              <a:rPr lang="en-US" sz="1400" b="1" dirty="0">
                <a:latin typeface="Arial Narrow" panose="020B0606020202030204" pitchFamily="34" charset="0"/>
              </a:rPr>
              <a:t> AGM last year, the Board stated that the Group remained focused to bring down its debts at company level and added that the Group aimed to conserve cash and raise debts to garner for growth opportunity.</a:t>
            </a:r>
          </a:p>
          <a:p>
            <a:pPr algn="just"/>
            <a:r>
              <a:rPr lang="en-US" sz="1400" b="1" dirty="0">
                <a:latin typeface="Arial Narrow" panose="020B0606020202030204" pitchFamily="34" charset="0"/>
              </a:rPr>
              <a:t>Given that the Group had a net gearing position of 0.44x as of May 31, 2023, and did not have excess cash, why is the company seeking shareholders' approval for the proposed renewal of authority for share buyback mandates at this AGM?</a:t>
            </a:r>
          </a:p>
          <a:p>
            <a:pPr algn="just"/>
            <a:r>
              <a:rPr lang="en-US" sz="1400" b="1" dirty="0">
                <a:latin typeface="Arial Narrow" panose="020B0606020202030204" pitchFamily="34" charset="0"/>
              </a:rPr>
              <a:t>Should not the company </a:t>
            </a:r>
            <a:r>
              <a:rPr lang="en-US" sz="1400" b="1" dirty="0" err="1">
                <a:latin typeface="Arial Narrow" panose="020B0606020202030204" pitchFamily="34" charset="0"/>
              </a:rPr>
              <a:t>prioritise</a:t>
            </a:r>
            <a:r>
              <a:rPr lang="en-US" sz="1400" b="1" dirty="0">
                <a:latin typeface="Arial Narrow" panose="020B0606020202030204" pitchFamily="34" charset="0"/>
              </a:rPr>
              <a:t> higher dividend payments and reinvestment rather than share buybacks?</a:t>
            </a:r>
          </a:p>
        </p:txBody>
      </p:sp>
      <p:sp>
        <p:nvSpPr>
          <p:cNvPr id="4" name="Content Placeholder 3">
            <a:extLst>
              <a:ext uri="{FF2B5EF4-FFF2-40B4-BE49-F238E27FC236}">
                <a16:creationId xmlns:a16="http://schemas.microsoft.com/office/drawing/2014/main" id="{BE71E235-E8F9-47D3-9F42-A23BAE7685CA}"/>
              </a:ext>
            </a:extLst>
          </p:cNvPr>
          <p:cNvSpPr>
            <a:spLocks noGrp="1"/>
          </p:cNvSpPr>
          <p:nvPr>
            <p:ph sz="half" idx="2"/>
          </p:nvPr>
        </p:nvSpPr>
        <p:spPr>
          <a:xfrm>
            <a:off x="3481753" y="589085"/>
            <a:ext cx="5125915" cy="5952392"/>
          </a:xfrm>
          <a:noFill/>
        </p:spPr>
        <p:txBody>
          <a:bodyPr>
            <a:normAutofit/>
          </a:bodyPr>
          <a:lstStyle/>
          <a:p>
            <a:pPr algn="just"/>
            <a:r>
              <a:rPr lang="en-MY" sz="1600" b="1" u="sng" dirty="0">
                <a:latin typeface="Arial Narrow" panose="020B0606020202030204" pitchFamily="34" charset="0"/>
              </a:rPr>
              <a:t>Company’s response</a:t>
            </a:r>
          </a:p>
          <a:p>
            <a:pPr marL="87312" indent="0" algn="just">
              <a:buClr>
                <a:schemeClr val="tx1"/>
              </a:buClr>
              <a:buNone/>
            </a:pPr>
            <a:r>
              <a:rPr lang="en-US" sz="1600" dirty="0">
                <a:latin typeface="Arial Narrow" panose="020B0606020202030204" pitchFamily="34" charset="0"/>
              </a:rPr>
              <a:t>The Group is pleased to have reduced the gearing ratios from 0.74x from beginning of the year to 0.44x for the close of the year. This is a healthy progress in reducing the Group’s borrowing and increasing the cash balance in hand at the same time. </a:t>
            </a:r>
          </a:p>
          <a:p>
            <a:pPr marL="87312" indent="0" algn="just">
              <a:buClr>
                <a:schemeClr val="tx1"/>
              </a:buClr>
              <a:buNone/>
            </a:pPr>
            <a:r>
              <a:rPr lang="en-US" sz="1600" dirty="0">
                <a:latin typeface="Arial Narrow" panose="020B0606020202030204" pitchFamily="34" charset="0"/>
              </a:rPr>
              <a:t>The approval for share buyback is to allow Company to participate in the purchasing of the company’s own shares when it is undervalued.</a:t>
            </a:r>
          </a:p>
          <a:p>
            <a:pPr marL="87312" indent="0" algn="just">
              <a:buClr>
                <a:schemeClr val="tx1"/>
              </a:buClr>
              <a:buNone/>
            </a:pPr>
            <a:r>
              <a:rPr lang="en-US" sz="1600" dirty="0">
                <a:latin typeface="Arial Narrow" panose="020B0606020202030204" pitchFamily="34" charset="0"/>
              </a:rPr>
              <a:t>The Group will continue to always seek opportunities to maximize returns to the shareholders when the opportunity arises. </a:t>
            </a:r>
          </a:p>
          <a:p>
            <a:pPr marL="87312" indent="0" algn="just">
              <a:buClr>
                <a:schemeClr val="tx1"/>
              </a:buClr>
              <a:buNone/>
            </a:pPr>
            <a:r>
              <a:rPr lang="en-US" sz="1600" dirty="0">
                <a:latin typeface="Arial Narrow" panose="020B0606020202030204" pitchFamily="34" charset="0"/>
              </a:rPr>
              <a:t>In responding the question relating to dividend priority, the board recognizes the better Balance Sheet position at the close of the year and hence recommended a dividend of 1sen per share which was paid in the month of August this year to reward the shareholders. </a:t>
            </a:r>
          </a:p>
          <a:p>
            <a:pPr marL="87312" indent="0" algn="just">
              <a:buClr>
                <a:schemeClr val="tx1"/>
              </a:buClr>
              <a:buNone/>
            </a:pPr>
            <a:r>
              <a:rPr lang="en-US" sz="1600" dirty="0">
                <a:latin typeface="Arial Narrow" panose="020B0606020202030204" pitchFamily="34" charset="0"/>
              </a:rPr>
              <a:t>The board wishes to continue to reward shareholders with Dividend going forward subject to the performance of the company results and market conditions. </a:t>
            </a:r>
          </a:p>
          <a:p>
            <a:pPr marL="87312" indent="0" algn="just">
              <a:buClr>
                <a:schemeClr val="tx1"/>
              </a:buClr>
              <a:buNone/>
            </a:pPr>
            <a:endParaRPr lang="en-MY" sz="1600" dirty="0">
              <a:latin typeface="Arial Narrow" panose="020B0606020202030204" pitchFamily="34" charset="0"/>
            </a:endParaRPr>
          </a:p>
          <a:p>
            <a:pPr marL="87312" indent="0" algn="just">
              <a:buClr>
                <a:schemeClr val="tx1"/>
              </a:buClr>
              <a:buNone/>
            </a:pPr>
            <a:endParaRPr lang="en-MY" sz="1600" dirty="0">
              <a:latin typeface="Arial Narrow" panose="020B0606020202030204" pitchFamily="34" charset="0"/>
            </a:endParaRPr>
          </a:p>
          <a:p>
            <a:pPr algn="just"/>
            <a:endParaRPr lang="en-MY" sz="1600" dirty="0">
              <a:latin typeface="Arial Narrow" panose="020B0606020202030204" pitchFamily="34" charset="0"/>
            </a:endParaRPr>
          </a:p>
          <a:p>
            <a:pPr algn="just"/>
            <a:endParaRPr lang="en-MY" sz="1600" dirty="0">
              <a:latin typeface="Arial Narrow" panose="020B0606020202030204" pitchFamily="34" charset="0"/>
            </a:endParaRPr>
          </a:p>
        </p:txBody>
      </p:sp>
      <p:sp>
        <p:nvSpPr>
          <p:cNvPr id="5" name="Title 1">
            <a:extLst>
              <a:ext uri="{FF2B5EF4-FFF2-40B4-BE49-F238E27FC236}">
                <a16:creationId xmlns:a16="http://schemas.microsoft.com/office/drawing/2014/main" id="{F55BB80B-9528-4140-8072-7277FA3BB8AF}"/>
              </a:ext>
            </a:extLst>
          </p:cNvPr>
          <p:cNvSpPr>
            <a:spLocks noGrp="1"/>
          </p:cNvSpPr>
          <p:nvPr>
            <p:ph type="title"/>
          </p:nvPr>
        </p:nvSpPr>
        <p:spPr>
          <a:xfrm>
            <a:off x="536332" y="92847"/>
            <a:ext cx="7290054" cy="496238"/>
          </a:xfrm>
        </p:spPr>
        <p:txBody>
          <a:bodyPr>
            <a:noAutofit/>
          </a:bodyPr>
          <a:lstStyle/>
          <a:p>
            <a:r>
              <a:rPr lang="en-MY" sz="3200"/>
              <a:t>OPERATIONAL and financial matters</a:t>
            </a:r>
          </a:p>
        </p:txBody>
      </p:sp>
    </p:spTree>
    <p:extLst>
      <p:ext uri="{BB962C8B-B14F-4D97-AF65-F5344CB8AC3E}">
        <p14:creationId xmlns:p14="http://schemas.microsoft.com/office/powerpoint/2010/main" val="6973126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594F9CB-D806-4861-99B1-F1C7F3C4D7B6}"/>
              </a:ext>
            </a:extLst>
          </p:cNvPr>
          <p:cNvSpPr>
            <a:spLocks noGrp="1"/>
          </p:cNvSpPr>
          <p:nvPr>
            <p:ph sz="half" idx="1"/>
          </p:nvPr>
        </p:nvSpPr>
        <p:spPr>
          <a:xfrm>
            <a:off x="624254" y="605711"/>
            <a:ext cx="2769577" cy="5952392"/>
          </a:xfrm>
          <a:solidFill>
            <a:schemeClr val="accent1">
              <a:lumMod val="40000"/>
              <a:lumOff val="60000"/>
            </a:schemeClr>
          </a:solidFill>
        </p:spPr>
        <p:txBody>
          <a:bodyPr>
            <a:normAutofit/>
          </a:bodyPr>
          <a:lstStyle/>
          <a:p>
            <a:pPr algn="just"/>
            <a:r>
              <a:rPr lang="en-MY" sz="1400" b="1" u="sng" dirty="0">
                <a:latin typeface="Arial Narrow" panose="020B0606020202030204" pitchFamily="34" charset="0"/>
              </a:rPr>
              <a:t>MSWG Question – Q4</a:t>
            </a:r>
          </a:p>
          <a:p>
            <a:pPr algn="just"/>
            <a:r>
              <a:rPr lang="en-US" sz="1400" b="1" dirty="0">
                <a:latin typeface="Arial Narrow" panose="020B0606020202030204" pitchFamily="34" charset="0"/>
              </a:rPr>
              <a:t>During FY2023, the Company repurchased 3,464,300 of its shares at an average price of RM1.09 per share and resold 13,597,500 of its treasury shares with prices ranging from RM0.93 and RM1.25.</a:t>
            </a:r>
          </a:p>
          <a:p>
            <a:pPr marL="360363" indent="-274638" algn="just">
              <a:buNone/>
            </a:pPr>
            <a:r>
              <a:rPr lang="en-US" sz="1400" dirty="0" err="1">
                <a:latin typeface="Arial Narrow" panose="020B0606020202030204" pitchFamily="34" charset="0"/>
              </a:rPr>
              <a:t>i</a:t>
            </a:r>
            <a:r>
              <a:rPr lang="en-US" sz="1400" dirty="0">
                <a:latin typeface="Arial Narrow" panose="020B0606020202030204" pitchFamily="34" charset="0"/>
              </a:rPr>
              <a:t>)	What is the average resale price for the reselling of the treasury shares during FY2023?</a:t>
            </a:r>
          </a:p>
          <a:p>
            <a:pPr marL="360363" indent="-274638" algn="just">
              <a:buNone/>
            </a:pPr>
            <a:r>
              <a:rPr lang="en-US" sz="1400" dirty="0">
                <a:latin typeface="Arial Narrow" panose="020B0606020202030204" pitchFamily="34" charset="0"/>
              </a:rPr>
              <a:t>ii)	What is the rationale for the Company to repurchase and resell the shares within a close range of share prices and within a short span of time? It may appear that the Company was trading its shares instead of buying back the shares on the belief that the Company is undervalued.</a:t>
            </a:r>
          </a:p>
        </p:txBody>
      </p:sp>
      <p:sp>
        <p:nvSpPr>
          <p:cNvPr id="4" name="Content Placeholder 3">
            <a:extLst>
              <a:ext uri="{FF2B5EF4-FFF2-40B4-BE49-F238E27FC236}">
                <a16:creationId xmlns:a16="http://schemas.microsoft.com/office/drawing/2014/main" id="{BE71E235-E8F9-47D3-9F42-A23BAE7685CA}"/>
              </a:ext>
            </a:extLst>
          </p:cNvPr>
          <p:cNvSpPr>
            <a:spLocks noGrp="1"/>
          </p:cNvSpPr>
          <p:nvPr>
            <p:ph sz="half" idx="2"/>
          </p:nvPr>
        </p:nvSpPr>
        <p:spPr>
          <a:xfrm>
            <a:off x="3481753" y="589085"/>
            <a:ext cx="5125915" cy="5952392"/>
          </a:xfrm>
          <a:noFill/>
        </p:spPr>
        <p:txBody>
          <a:bodyPr>
            <a:normAutofit/>
          </a:bodyPr>
          <a:lstStyle/>
          <a:p>
            <a:pPr algn="just"/>
            <a:r>
              <a:rPr lang="en-MY" sz="1600" b="1" u="sng" dirty="0">
                <a:latin typeface="Arial Narrow" panose="020B0606020202030204" pitchFamily="34" charset="0"/>
              </a:rPr>
              <a:t>Company’s response</a:t>
            </a:r>
          </a:p>
          <a:p>
            <a:pPr algn="just"/>
            <a:r>
              <a:rPr lang="en-MY" sz="1600" dirty="0">
                <a:latin typeface="Arial Narrow" panose="020B0606020202030204" pitchFamily="34" charset="0"/>
              </a:rPr>
              <a:t>We wish to highlight that the average price for the share purchase during the year was RM0.91 and not RM1.09. RM1.09 was the highest price purchased during the year. We apologize there is a typo error in note 22 of the annual report. </a:t>
            </a:r>
          </a:p>
          <a:p>
            <a:pPr algn="just"/>
            <a:r>
              <a:rPr lang="en-MY" sz="1600" dirty="0">
                <a:latin typeface="Arial Narrow" panose="020B0606020202030204" pitchFamily="34" charset="0"/>
              </a:rPr>
              <a:t>The average price for the share of 13.6million units sold during the year was RM1.11. </a:t>
            </a:r>
          </a:p>
          <a:p>
            <a:pPr algn="just"/>
            <a:r>
              <a:rPr lang="en-MY" sz="1600" dirty="0">
                <a:latin typeface="Arial Narrow" panose="020B0606020202030204" pitchFamily="34" charset="0"/>
              </a:rPr>
              <a:t>On average basis, the Group sold the shares at RM0.20 higher than the purchase price of the shares transacted during the year. </a:t>
            </a:r>
          </a:p>
          <a:p>
            <a:pPr algn="just"/>
            <a:r>
              <a:rPr lang="en-MY" sz="1600" dirty="0">
                <a:latin typeface="Arial Narrow" panose="020B0606020202030204" pitchFamily="34" charset="0"/>
              </a:rPr>
              <a:t>We wisht to highlight that as at the close of the financial year, the average cost of treasury shares held is RM0.66 per share, which is way lower than current share price of RM1.18 to RM1.20 range base on average closing in the last one week. </a:t>
            </a:r>
          </a:p>
          <a:p>
            <a:pPr marL="0" indent="0" algn="just">
              <a:buNone/>
            </a:pPr>
            <a:endParaRPr lang="en-MY" sz="1600" dirty="0">
              <a:latin typeface="Arial Narrow" panose="020B0606020202030204" pitchFamily="34" charset="0"/>
            </a:endParaRPr>
          </a:p>
        </p:txBody>
      </p:sp>
      <p:sp>
        <p:nvSpPr>
          <p:cNvPr id="7" name="Title 1">
            <a:extLst>
              <a:ext uri="{FF2B5EF4-FFF2-40B4-BE49-F238E27FC236}">
                <a16:creationId xmlns:a16="http://schemas.microsoft.com/office/drawing/2014/main" id="{E09961B6-69B8-4013-B782-059D7E996C3E}"/>
              </a:ext>
            </a:extLst>
          </p:cNvPr>
          <p:cNvSpPr>
            <a:spLocks noGrp="1"/>
          </p:cNvSpPr>
          <p:nvPr>
            <p:ph type="title"/>
          </p:nvPr>
        </p:nvSpPr>
        <p:spPr>
          <a:xfrm>
            <a:off x="536332" y="92847"/>
            <a:ext cx="7290054" cy="496238"/>
          </a:xfrm>
        </p:spPr>
        <p:txBody>
          <a:bodyPr>
            <a:noAutofit/>
          </a:bodyPr>
          <a:lstStyle/>
          <a:p>
            <a:r>
              <a:rPr lang="en-MY" sz="3200" dirty="0"/>
              <a:t>OPERATIONAL and financial matters</a:t>
            </a:r>
          </a:p>
        </p:txBody>
      </p:sp>
    </p:spTree>
    <p:extLst>
      <p:ext uri="{BB962C8B-B14F-4D97-AF65-F5344CB8AC3E}">
        <p14:creationId xmlns:p14="http://schemas.microsoft.com/office/powerpoint/2010/main" val="39709173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594F9CB-D806-4861-99B1-F1C7F3C4D7B6}"/>
              </a:ext>
            </a:extLst>
          </p:cNvPr>
          <p:cNvSpPr>
            <a:spLocks noGrp="1"/>
          </p:cNvSpPr>
          <p:nvPr>
            <p:ph sz="half" idx="1"/>
          </p:nvPr>
        </p:nvSpPr>
        <p:spPr>
          <a:xfrm>
            <a:off x="624254" y="589085"/>
            <a:ext cx="2769577" cy="5952392"/>
          </a:xfrm>
          <a:solidFill>
            <a:schemeClr val="accent1">
              <a:lumMod val="40000"/>
              <a:lumOff val="60000"/>
            </a:schemeClr>
          </a:solidFill>
        </p:spPr>
        <p:txBody>
          <a:bodyPr>
            <a:normAutofit/>
          </a:bodyPr>
          <a:lstStyle/>
          <a:p>
            <a:pPr algn="just"/>
            <a:r>
              <a:rPr lang="en-MY" sz="1400" b="1" u="sng" dirty="0">
                <a:latin typeface="Arial Narrow" panose="020B0606020202030204" pitchFamily="34" charset="0"/>
              </a:rPr>
              <a:t>MSWG Question – Q5</a:t>
            </a:r>
          </a:p>
          <a:p>
            <a:pPr algn="just"/>
            <a:r>
              <a:rPr lang="en-US" sz="1400" b="1" dirty="0">
                <a:latin typeface="Arial Narrow" panose="020B0606020202030204" pitchFamily="34" charset="0"/>
              </a:rPr>
              <a:t>Between 10 July 2023 and 20 July 2023, the Company resold 3,684,600 treasury shares at prices ranging from RM0.965 to RM0.99 per share. Subsequently on 29 August 2023, the Company resold 1,200,000 treasury shares at RM1.04 per share. In the following month, up to 16 October 2023, the Company bought back 2,137,300 shares at a price range of RM1.04 to RM1.23.</a:t>
            </a:r>
          </a:p>
          <a:p>
            <a:pPr algn="just"/>
            <a:r>
              <a:rPr lang="en-US" sz="1400" b="1" dirty="0">
                <a:latin typeface="Arial Narrow" panose="020B0606020202030204" pitchFamily="34" charset="0"/>
              </a:rPr>
              <a:t>Why did the Company choose to resell its treasury shares and then soon after repurchase them at higher prices?</a:t>
            </a:r>
            <a:r>
              <a:rPr lang="en-US" sz="1400" dirty="0">
                <a:latin typeface="Arial Narrow" panose="020B0606020202030204" pitchFamily="34" charset="0"/>
              </a:rPr>
              <a:t>.</a:t>
            </a:r>
          </a:p>
        </p:txBody>
      </p:sp>
      <p:sp>
        <p:nvSpPr>
          <p:cNvPr id="4" name="Content Placeholder 3">
            <a:extLst>
              <a:ext uri="{FF2B5EF4-FFF2-40B4-BE49-F238E27FC236}">
                <a16:creationId xmlns:a16="http://schemas.microsoft.com/office/drawing/2014/main" id="{BE71E235-E8F9-47D3-9F42-A23BAE7685CA}"/>
              </a:ext>
            </a:extLst>
          </p:cNvPr>
          <p:cNvSpPr>
            <a:spLocks noGrp="1"/>
          </p:cNvSpPr>
          <p:nvPr>
            <p:ph sz="half" idx="2"/>
          </p:nvPr>
        </p:nvSpPr>
        <p:spPr>
          <a:xfrm>
            <a:off x="3481753" y="589085"/>
            <a:ext cx="5125915" cy="5952392"/>
          </a:xfrm>
          <a:noFill/>
        </p:spPr>
        <p:txBody>
          <a:bodyPr>
            <a:normAutofit/>
          </a:bodyPr>
          <a:lstStyle/>
          <a:p>
            <a:pPr algn="just"/>
            <a:r>
              <a:rPr lang="en-MY" sz="1600" b="1" u="sng" dirty="0">
                <a:latin typeface="Arial Narrow" panose="020B0606020202030204" pitchFamily="34" charset="0"/>
              </a:rPr>
              <a:t>Company’s response</a:t>
            </a:r>
          </a:p>
          <a:p>
            <a:pPr algn="just"/>
            <a:r>
              <a:rPr lang="en-US" sz="1600" dirty="0">
                <a:latin typeface="Arial Narrow" panose="020B0606020202030204" pitchFamily="34" charset="0"/>
              </a:rPr>
              <a:t>Thank you for comments. </a:t>
            </a:r>
          </a:p>
          <a:p>
            <a:pPr algn="just"/>
            <a:r>
              <a:rPr lang="en-US" sz="1600" dirty="0">
                <a:latin typeface="Arial Narrow" panose="020B0606020202030204" pitchFamily="34" charset="0"/>
              </a:rPr>
              <a:t>The disposal of 5 million unit of treasury shares in the month of July and August were mainly for the purpose of raising working capital fund for bank borrowing repayment. Amount was RM6million then. </a:t>
            </a:r>
          </a:p>
          <a:p>
            <a:pPr algn="just"/>
            <a:r>
              <a:rPr lang="en-US" sz="1600" dirty="0">
                <a:latin typeface="Arial Narrow" panose="020B0606020202030204" pitchFamily="34" charset="0"/>
              </a:rPr>
              <a:t>The operating environment between July when the shares was sold and Sept/October when the shares was repurchased was very different, considering the needs of the company, general economic conditions and operating outlook. </a:t>
            </a:r>
          </a:p>
          <a:p>
            <a:pPr algn="just"/>
            <a:r>
              <a:rPr lang="en-US" sz="1600" dirty="0">
                <a:latin typeface="Arial Narrow" panose="020B0606020202030204" pitchFamily="34" charset="0"/>
              </a:rPr>
              <a:t>The comparison of treasury management without taking into accounts as mentioned above is grossly not appropriate. </a:t>
            </a:r>
          </a:p>
          <a:p>
            <a:pPr algn="just"/>
            <a:r>
              <a:rPr lang="en-US" sz="1600" dirty="0">
                <a:latin typeface="Arial Narrow" panose="020B0606020202030204" pitchFamily="34" charset="0"/>
              </a:rPr>
              <a:t>Share buyback is carried out when management believe that the share price is not reflective of its full potential value.</a:t>
            </a:r>
          </a:p>
          <a:p>
            <a:pPr algn="just"/>
            <a:r>
              <a:rPr lang="en-US" sz="1600" dirty="0">
                <a:latin typeface="Arial Narrow" panose="020B0606020202030204" pitchFamily="34" charset="0"/>
              </a:rPr>
              <a:t>Management will continue to monitor the need for share buyback from time to time, taking into consideration factors such as the company’s share price, potential future profits and financial position.</a:t>
            </a:r>
          </a:p>
          <a:p>
            <a:pPr algn="just"/>
            <a:endParaRPr lang="en-US" sz="1600" dirty="0">
              <a:latin typeface="Arial Narrow" panose="020B0606020202030204" pitchFamily="34" charset="0"/>
            </a:endParaRPr>
          </a:p>
          <a:p>
            <a:pPr algn="just"/>
            <a:endParaRPr lang="en-MY" sz="1600" b="1" u="sng" dirty="0">
              <a:latin typeface="Arial Narrow" panose="020B0606020202030204" pitchFamily="34" charset="0"/>
            </a:endParaRPr>
          </a:p>
        </p:txBody>
      </p:sp>
      <p:sp>
        <p:nvSpPr>
          <p:cNvPr id="7" name="Title 1">
            <a:extLst>
              <a:ext uri="{FF2B5EF4-FFF2-40B4-BE49-F238E27FC236}">
                <a16:creationId xmlns:a16="http://schemas.microsoft.com/office/drawing/2014/main" id="{E09961B6-69B8-4013-B782-059D7E996C3E}"/>
              </a:ext>
            </a:extLst>
          </p:cNvPr>
          <p:cNvSpPr>
            <a:spLocks noGrp="1"/>
          </p:cNvSpPr>
          <p:nvPr>
            <p:ph type="title"/>
          </p:nvPr>
        </p:nvSpPr>
        <p:spPr>
          <a:xfrm>
            <a:off x="536332" y="92847"/>
            <a:ext cx="7290054" cy="496238"/>
          </a:xfrm>
        </p:spPr>
        <p:txBody>
          <a:bodyPr>
            <a:noAutofit/>
          </a:bodyPr>
          <a:lstStyle/>
          <a:p>
            <a:r>
              <a:rPr lang="en-MY" sz="3200"/>
              <a:t>OPERATIONAL and financial matters</a:t>
            </a:r>
          </a:p>
        </p:txBody>
      </p:sp>
    </p:spTree>
    <p:extLst>
      <p:ext uri="{BB962C8B-B14F-4D97-AF65-F5344CB8AC3E}">
        <p14:creationId xmlns:p14="http://schemas.microsoft.com/office/powerpoint/2010/main" val="2723666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594F9CB-D806-4861-99B1-F1C7F3C4D7B6}"/>
              </a:ext>
            </a:extLst>
          </p:cNvPr>
          <p:cNvSpPr>
            <a:spLocks noGrp="1"/>
          </p:cNvSpPr>
          <p:nvPr>
            <p:ph sz="half" idx="1"/>
          </p:nvPr>
        </p:nvSpPr>
        <p:spPr>
          <a:xfrm>
            <a:off x="624254" y="589085"/>
            <a:ext cx="2769577" cy="5952392"/>
          </a:xfrm>
          <a:solidFill>
            <a:schemeClr val="accent1">
              <a:lumMod val="40000"/>
              <a:lumOff val="60000"/>
            </a:schemeClr>
          </a:solidFill>
        </p:spPr>
        <p:txBody>
          <a:bodyPr>
            <a:normAutofit/>
          </a:bodyPr>
          <a:lstStyle/>
          <a:p>
            <a:pPr algn="just"/>
            <a:r>
              <a:rPr lang="en-MY" sz="1400" b="1" u="sng" dirty="0">
                <a:latin typeface="Arial Narrow" panose="020B0606020202030204" pitchFamily="34" charset="0"/>
              </a:rPr>
              <a:t>MSWG Question – Q6</a:t>
            </a:r>
          </a:p>
          <a:p>
            <a:pPr algn="just"/>
            <a:r>
              <a:rPr lang="en-US" sz="1400" b="1" i="1" dirty="0">
                <a:latin typeface="Arial Narrow" panose="020B0606020202030204" pitchFamily="34" charset="0"/>
              </a:rPr>
              <a:t>Practice 13.6 Malaysian Code on Corporate Governance 2021 </a:t>
            </a:r>
            <a:r>
              <a:rPr lang="en-US" sz="1400" b="1" dirty="0">
                <a:latin typeface="Arial Narrow" panose="020B0606020202030204" pitchFamily="34" charset="0"/>
              </a:rPr>
              <a:t>– Minutes of the general meeting should be circulated to shareholders no later than 30 business days after the general meeting.</a:t>
            </a:r>
          </a:p>
          <a:p>
            <a:pPr algn="just"/>
            <a:r>
              <a:rPr lang="en-US" sz="1400" b="1" dirty="0">
                <a:latin typeface="Arial Narrow" panose="020B0606020202030204" pitchFamily="34" charset="0"/>
              </a:rPr>
              <a:t>ANCOMNY’ response: </a:t>
            </a:r>
            <a:r>
              <a:rPr lang="en-US" sz="1400" dirty="0">
                <a:latin typeface="Arial Narrow" panose="020B0606020202030204" pitchFamily="34" charset="0"/>
              </a:rPr>
              <a:t>Applied. The minutes of the AGM and the Key Matter Discussed will be published in the Company’s website at </a:t>
            </a:r>
            <a:r>
              <a:rPr lang="en-US" sz="1400" dirty="0">
                <a:latin typeface="Arial Narrow" panose="020B0606020202030204" pitchFamily="34" charset="0"/>
                <a:hlinkClick r:id="rId2"/>
              </a:rPr>
              <a:t>www.ancomnylex.com</a:t>
            </a:r>
            <a:r>
              <a:rPr lang="en-US" sz="1400" dirty="0">
                <a:latin typeface="Arial Narrow" panose="020B0606020202030204" pitchFamily="34" charset="0"/>
              </a:rPr>
              <a:t> not later thank 30 business days after the meeting. (Page 69 of Corporate Governance Report 2023)</a:t>
            </a:r>
          </a:p>
          <a:p>
            <a:pPr algn="just"/>
            <a:r>
              <a:rPr lang="en-US" sz="1400" b="1" dirty="0">
                <a:latin typeface="Arial Narrow" panose="020B0606020202030204" pitchFamily="34" charset="0"/>
              </a:rPr>
              <a:t>MSWG’s comment: </a:t>
            </a:r>
            <a:r>
              <a:rPr lang="en-US" sz="1400" dirty="0">
                <a:latin typeface="Arial Narrow" panose="020B0606020202030204" pitchFamily="34" charset="0"/>
              </a:rPr>
              <a:t>The website </a:t>
            </a:r>
            <a:r>
              <a:rPr lang="en-US" sz="1400" dirty="0">
                <a:latin typeface="Arial Narrow" panose="020B0606020202030204" pitchFamily="34" charset="0"/>
                <a:hlinkClick r:id="rId3"/>
              </a:rPr>
              <a:t>http://www.ancomnylex.com/agm.php</a:t>
            </a:r>
            <a:r>
              <a:rPr lang="en-US" sz="1400" dirty="0">
                <a:latin typeface="Arial Narrow" panose="020B0606020202030204" pitchFamily="34" charset="0"/>
              </a:rPr>
              <a:t> has published the minutes of meetings for 2018, 2019, 2020 and 2021, but it has yet to release the minutes for 2022 at the website.</a:t>
            </a:r>
          </a:p>
          <a:p>
            <a:pPr algn="just"/>
            <a:endParaRPr lang="en-US" sz="1400" b="1" dirty="0">
              <a:latin typeface="Arial Narrow" panose="020B0606020202030204" pitchFamily="34" charset="0"/>
            </a:endParaRPr>
          </a:p>
        </p:txBody>
      </p:sp>
      <p:sp>
        <p:nvSpPr>
          <p:cNvPr id="4" name="Content Placeholder 3">
            <a:extLst>
              <a:ext uri="{FF2B5EF4-FFF2-40B4-BE49-F238E27FC236}">
                <a16:creationId xmlns:a16="http://schemas.microsoft.com/office/drawing/2014/main" id="{BE71E235-E8F9-47D3-9F42-A23BAE7685CA}"/>
              </a:ext>
            </a:extLst>
          </p:cNvPr>
          <p:cNvSpPr>
            <a:spLocks noGrp="1"/>
          </p:cNvSpPr>
          <p:nvPr>
            <p:ph sz="half" idx="2"/>
          </p:nvPr>
        </p:nvSpPr>
        <p:spPr>
          <a:xfrm>
            <a:off x="3481753" y="589085"/>
            <a:ext cx="5125915" cy="5952392"/>
          </a:xfrm>
          <a:noFill/>
        </p:spPr>
        <p:txBody>
          <a:bodyPr>
            <a:normAutofit/>
          </a:bodyPr>
          <a:lstStyle/>
          <a:p>
            <a:pPr algn="just"/>
            <a:r>
              <a:rPr lang="en-MY" sz="1600" b="1" u="sng" dirty="0">
                <a:latin typeface="Arial Narrow" panose="020B0606020202030204" pitchFamily="34" charset="0"/>
              </a:rPr>
              <a:t>Company’s response</a:t>
            </a:r>
          </a:p>
          <a:p>
            <a:pPr marL="111125" indent="0" algn="just">
              <a:buNone/>
            </a:pPr>
            <a:r>
              <a:rPr lang="en-MY" sz="1600" dirty="0">
                <a:latin typeface="Arial Narrow" panose="020B0606020202030204" pitchFamily="34" charset="0"/>
              </a:rPr>
              <a:t>We thank MSWG in highlighting this matter.</a:t>
            </a:r>
          </a:p>
          <a:p>
            <a:pPr marL="111125" indent="0" algn="just">
              <a:buNone/>
            </a:pPr>
            <a:r>
              <a:rPr lang="en-MY" sz="1600" dirty="0">
                <a:latin typeface="Arial Narrow" panose="020B0606020202030204" pitchFamily="34" charset="0"/>
              </a:rPr>
              <a:t>We have complied with the requirement to publish the minutes within the stipulated timeline. However, due to technical faults, the minutes of meetings was found to be removed from our website.</a:t>
            </a:r>
          </a:p>
          <a:p>
            <a:pPr marL="111125" indent="0" algn="just">
              <a:buNone/>
            </a:pPr>
            <a:r>
              <a:rPr lang="en-MY" sz="1600" dirty="0">
                <a:latin typeface="Arial Narrow" panose="020B0606020202030204" pitchFamily="34" charset="0"/>
              </a:rPr>
              <a:t>We have re-uploaded the minutes and matter have been resolved. </a:t>
            </a:r>
          </a:p>
        </p:txBody>
      </p:sp>
      <p:sp>
        <p:nvSpPr>
          <p:cNvPr id="7" name="Title 1">
            <a:extLst>
              <a:ext uri="{FF2B5EF4-FFF2-40B4-BE49-F238E27FC236}">
                <a16:creationId xmlns:a16="http://schemas.microsoft.com/office/drawing/2014/main" id="{E09961B6-69B8-4013-B782-059D7E996C3E}"/>
              </a:ext>
            </a:extLst>
          </p:cNvPr>
          <p:cNvSpPr>
            <a:spLocks noGrp="1"/>
          </p:cNvSpPr>
          <p:nvPr>
            <p:ph type="title"/>
          </p:nvPr>
        </p:nvSpPr>
        <p:spPr>
          <a:xfrm>
            <a:off x="536331" y="92847"/>
            <a:ext cx="7907277" cy="496238"/>
          </a:xfrm>
        </p:spPr>
        <p:txBody>
          <a:bodyPr>
            <a:noAutofit/>
          </a:bodyPr>
          <a:lstStyle/>
          <a:p>
            <a:r>
              <a:rPr lang="en-MY" sz="3200" dirty="0"/>
              <a:t>SUSTAINABILITY AND CORPORATE GOVERNANCE matters</a:t>
            </a:r>
          </a:p>
        </p:txBody>
      </p:sp>
    </p:spTree>
    <p:extLst>
      <p:ext uri="{BB962C8B-B14F-4D97-AF65-F5344CB8AC3E}">
        <p14:creationId xmlns:p14="http://schemas.microsoft.com/office/powerpoint/2010/main" val="1660522530"/>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blipFill rotWithShape="1">
          <a:blip xmlns:r="http://schemas.openxmlformats.org/officeDocument/2006/relationships" r:embed="rId1">
            <a:duotone>
              <a:schemeClr val="phClr">
                <a:tint val="98000"/>
              </a:schemeClr>
              <a:schemeClr val="phClr">
                <a:shade val="89000"/>
                <a:satMod val="145000"/>
              </a:schemeClr>
            </a:duotone>
          </a:blip>
          <a:tile tx="0" ty="0" sx="32000" sy="32000" flip="none" algn="tl"/>
        </a:blipFill>
        <a:blipFill rotWithShape="1">
          <a:blip xmlns:r="http://schemas.openxmlformats.org/officeDocument/2006/relationships" r:embed="rId2">
            <a:duotone>
              <a:schemeClr val="phClr">
                <a:tint val="98000"/>
              </a:schemeClr>
              <a:schemeClr val="phClr">
                <a:shade val="95000"/>
              </a:schemeClr>
            </a:duotone>
          </a:blip>
          <a:tile tx="0" ty="0" sx="32000" sy="32000" flip="none" algn="tl"/>
        </a:blipFill>
      </a:bgFillStyleLst>
    </a:fmtScheme>
  </a:themeElements>
  <a:objectDefaults/>
  <a:extraClrSchemeLst/>
  <a:extLst>
    <a:ext uri="{05A4C25C-085E-4340-85A3-A5531E510DB2}">
      <thm15:themeFamily xmlns:thm15="http://schemas.microsoft.com/office/thememl/2012/main" name="Integral" id="{3577F8C9-A904-41D8-97D2-FD898F53F20E}" vid="{090DCB5F-146D-478A-852A-34B16FE9F3A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2549</TotalTime>
  <Words>1393</Words>
  <Application>Microsoft Office PowerPoint</Application>
  <PresentationFormat>On-screen Show (4:3)</PresentationFormat>
  <Paragraphs>74</Paragraphs>
  <Slides>7</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 Narrow</vt:lpstr>
      <vt:lpstr>Calibri</vt:lpstr>
      <vt:lpstr>Tw Cen MT</vt:lpstr>
      <vt:lpstr>Tw Cen MT Condensed</vt:lpstr>
      <vt:lpstr>Wingdings 3</vt:lpstr>
      <vt:lpstr>Integral</vt:lpstr>
      <vt:lpstr>ANCOM NYLEX BERHAD Detailed answers</vt:lpstr>
      <vt:lpstr>OPERATIONAL and financial matters</vt:lpstr>
      <vt:lpstr>OPERATIONAL and financial matters</vt:lpstr>
      <vt:lpstr>OPERATIONAL and financial matters</vt:lpstr>
      <vt:lpstr>OPERATIONAL and financial matters</vt:lpstr>
      <vt:lpstr>OPERATIONAL and financial matters</vt:lpstr>
      <vt:lpstr>SUSTAINABILITY AND CORPORATE GOVERNANCE matters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Ancom Berhad 50th annual general meeting</dc:title>
  <dc:creator>(@@)</dc:creator>
  <cp:lastModifiedBy>SE ENG CHOO</cp:lastModifiedBy>
  <cp:revision>9</cp:revision>
  <cp:lastPrinted>2023-10-27T01:05:24Z</cp:lastPrinted>
  <dcterms:created xsi:type="dcterms:W3CDTF">2019-10-09T02:42:44Z</dcterms:created>
  <dcterms:modified xsi:type="dcterms:W3CDTF">2023-10-27T08:29:34Z</dcterms:modified>
</cp:coreProperties>
</file>